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87"/>
  </p:handoutMasterIdLst>
  <p:sldIdLst>
    <p:sldId id="2241" r:id="rId3"/>
    <p:sldId id="529" r:id="rId5"/>
    <p:sldId id="530" r:id="rId6"/>
    <p:sldId id="2242" r:id="rId7"/>
    <p:sldId id="258" r:id="rId8"/>
    <p:sldId id="1381" r:id="rId9"/>
    <p:sldId id="2244" r:id="rId10"/>
    <p:sldId id="1385" r:id="rId11"/>
    <p:sldId id="2243" r:id="rId12"/>
    <p:sldId id="549" r:id="rId13"/>
    <p:sldId id="1382" r:id="rId14"/>
    <p:sldId id="263" r:id="rId15"/>
    <p:sldId id="264" r:id="rId16"/>
    <p:sldId id="267" r:id="rId17"/>
    <p:sldId id="268" r:id="rId18"/>
    <p:sldId id="265" r:id="rId19"/>
    <p:sldId id="266" r:id="rId20"/>
    <p:sldId id="1388" r:id="rId21"/>
    <p:sldId id="1389" r:id="rId22"/>
    <p:sldId id="1390" r:id="rId23"/>
    <p:sldId id="509" r:id="rId24"/>
    <p:sldId id="510" r:id="rId25"/>
    <p:sldId id="512" r:id="rId26"/>
    <p:sldId id="1391" r:id="rId27"/>
    <p:sldId id="1392" r:id="rId28"/>
    <p:sldId id="1393" r:id="rId29"/>
    <p:sldId id="1395" r:id="rId30"/>
    <p:sldId id="1394" r:id="rId31"/>
    <p:sldId id="1396" r:id="rId32"/>
    <p:sldId id="1402" r:id="rId33"/>
    <p:sldId id="1403" r:id="rId34"/>
    <p:sldId id="1397" r:id="rId35"/>
    <p:sldId id="1398" r:id="rId36"/>
    <p:sldId id="364" r:id="rId37"/>
    <p:sldId id="366" r:id="rId38"/>
    <p:sldId id="365" r:id="rId39"/>
    <p:sldId id="1399" r:id="rId40"/>
    <p:sldId id="1404" r:id="rId41"/>
    <p:sldId id="1400" r:id="rId42"/>
    <p:sldId id="1401" r:id="rId43"/>
    <p:sldId id="1405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314" r:id="rId59"/>
    <p:sldId id="284" r:id="rId60"/>
    <p:sldId id="285" r:id="rId61"/>
    <p:sldId id="286" r:id="rId62"/>
    <p:sldId id="287" r:id="rId63"/>
    <p:sldId id="291" r:id="rId64"/>
    <p:sldId id="288" r:id="rId65"/>
    <p:sldId id="289" r:id="rId66"/>
    <p:sldId id="290" r:id="rId67"/>
    <p:sldId id="292" r:id="rId68"/>
    <p:sldId id="293" r:id="rId69"/>
    <p:sldId id="295" r:id="rId70"/>
    <p:sldId id="296" r:id="rId71"/>
    <p:sldId id="297" r:id="rId72"/>
    <p:sldId id="298" r:id="rId73"/>
    <p:sldId id="299" r:id="rId74"/>
    <p:sldId id="300" r:id="rId75"/>
    <p:sldId id="301" r:id="rId76"/>
    <p:sldId id="302" r:id="rId77"/>
    <p:sldId id="303" r:id="rId78"/>
    <p:sldId id="304" r:id="rId79"/>
    <p:sldId id="305" r:id="rId80"/>
    <p:sldId id="306" r:id="rId81"/>
    <p:sldId id="307" r:id="rId82"/>
    <p:sldId id="1406" r:id="rId83"/>
    <p:sldId id="309" r:id="rId84"/>
    <p:sldId id="311" r:id="rId85"/>
    <p:sldId id="312" r:id="rId86"/>
  </p:sldIdLst>
  <p:sldSz cx="9144000" cy="5715000" type="screen16x10"/>
  <p:notesSz cx="6858000" cy="9144000"/>
  <p:custDataLst>
    <p:tags r:id="rId9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DFF"/>
    <a:srgbClr val="0432FF"/>
    <a:srgbClr val="BE384B"/>
    <a:srgbClr val="E2EAF7"/>
    <a:srgbClr val="FF5F00"/>
    <a:srgbClr val="FF7E79"/>
    <a:srgbClr val="F6F9D6"/>
    <a:srgbClr val="B0FFD3"/>
    <a:srgbClr val="FFFC00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79339" autoAdjust="0"/>
  </p:normalViewPr>
  <p:slideViewPr>
    <p:cSldViewPr>
      <p:cViewPr varScale="1">
        <p:scale>
          <a:sx n="113" d="100"/>
          <a:sy n="113" d="100"/>
        </p:scale>
        <p:origin x="1344" y="184"/>
      </p:cViewPr>
      <p:guideLst>
        <p:guide orient="horz" pos="2480"/>
        <p:guide pos="2925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65" d="100"/>
        <a:sy n="6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1" Type="http://schemas.openxmlformats.org/officeDocument/2006/relationships/tags" Target="tags/tag1.xml"/><Relationship Id="rId90" Type="http://schemas.openxmlformats.org/officeDocument/2006/relationships/tableStyles" Target="tableStyles.xml"/><Relationship Id="rId9" Type="http://schemas.openxmlformats.org/officeDocument/2006/relationships/slide" Target="slides/slide6.xml"/><Relationship Id="rId89" Type="http://schemas.openxmlformats.org/officeDocument/2006/relationships/viewProps" Target="viewProps.xml"/><Relationship Id="rId88" Type="http://schemas.openxmlformats.org/officeDocument/2006/relationships/presProps" Target="presProps.xml"/><Relationship Id="rId87" Type="http://schemas.openxmlformats.org/officeDocument/2006/relationships/handoutMaster" Target="handoutMasters/handoutMaster1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ix.stackexchange.com/questions/223746/why-is-the-linux-kernel-15-million-lines-of-code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E.g.,</a:t>
            </a:r>
            <a:r>
              <a:rPr lang="en-US" baseline="0" dirty="0"/>
              <a:t> OSDI'12 socket optimization~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Java:</a:t>
            </a:r>
            <a:r>
              <a:rPr lang="en-US" baseline="0" dirty="0"/>
              <a:t> using get() instead of read field directly.</a:t>
            </a:r>
            <a:endParaRPr lang="en-US" baseline="0" dirty="0"/>
          </a:p>
          <a:p>
            <a:r>
              <a:rPr lang="en-US" baseline="0" dirty="0"/>
              <a:t>Buffer overflow attack.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data flow?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Google's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ingress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More: 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http://www.informationisbeautiful.net/visualizations/million-lines-of-code/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r>
              <a:rPr lang="en-GB" altLang="zh-CN" dirty="0">
                <a:hlinkClick r:id="rId3"/>
              </a:rPr>
              <a:t>https://unix.stackexchange.com/questions/223746/why-is-the-linux-kernel-15-million-lines-of-code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system has properties that a node has not.</a:t>
            </a:r>
            <a:endParaRPr kumimoji="1" lang="en-US" altLang="zh-CN" dirty="0"/>
          </a:p>
          <a:p>
            <a:pPr marL="171450" indent="-171450">
              <a:buFontTx/>
              <a:buChar char="-"/>
            </a:pPr>
            <a:r>
              <a:rPr kumimoji="1" lang="en-US" altLang="zh-CN" baseline="0" dirty="0"/>
              <a:t>gas molecule properties: speed, a, m, size</a:t>
            </a:r>
            <a:endParaRPr kumimoji="1" lang="en-US" altLang="zh-CN" baseline="0" dirty="0"/>
          </a:p>
          <a:p>
            <a:pPr marL="171450" indent="-171450">
              <a:buFontTx/>
              <a:buChar char="-"/>
            </a:pPr>
            <a:r>
              <a:rPr kumimoji="1" lang="en-US" altLang="zh-CN" baseline="0" dirty="0"/>
              <a:t>gas system properties: pressure, temperature</a:t>
            </a:r>
            <a:endParaRPr kumimoji="1" lang="en-US" altLang="zh-CN" baseline="0" dirty="0"/>
          </a:p>
          <a:p>
            <a:pPr marL="171450" indent="-171450">
              <a:buFontTx/>
              <a:buChar char="-"/>
            </a:pPr>
            <a:endParaRPr kumimoji="1" lang="en-US" altLang="zh-CN" baseline="0" dirty="0"/>
          </a:p>
          <a:p>
            <a:pPr marL="171450" indent="-171450">
              <a:buFontTx/>
              <a:buChar char="-"/>
            </a:pPr>
            <a:r>
              <a:rPr kumimoji="1" lang="en-US" altLang="zh-CN" baseline="0" dirty="0"/>
              <a:t>Computer system properties: consistency, fault tolerance, </a:t>
            </a:r>
            <a:r>
              <a:rPr kumimoji="1" lang="en-US" altLang="zh-CN" baseline="0"/>
              <a:t>performance,…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Engineering: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baseline="0" dirty="0"/>
              <a:t>Programmers: from one to thousands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More on people, not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Brain has</a:t>
            </a:r>
            <a:r>
              <a:rPr lang="en-US" baseline="0" dirty="0"/>
              <a:t> limitation.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  <a:latin typeface="+mn-lt"/>
                <a:ea typeface="+mn-ea"/>
                <a:cs typeface="PingFang SC" panose="020B0400000000000000" pitchFamily="34" charset="-122"/>
              </a:defRPr>
            </a:lvl1pPr>
          </a:lstStyle>
          <a:p>
            <a:r>
              <a:rPr lang="en-US" altLang="zh-CN" dirty="0"/>
              <a:t>xx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129308"/>
            <a:ext cx="8229600" cy="377163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800" b="1" i="0">
                <a:latin typeface="+mn-lt"/>
                <a:ea typeface="+mn-ea"/>
                <a:cs typeface="PingFang SC" panose="020B0400000000000000" pitchFamily="34" charset="-122"/>
              </a:defRPr>
            </a:lvl1pPr>
            <a:lvl2pPr marL="360045">
              <a:lnSpc>
                <a:spcPct val="120000"/>
              </a:lnSpc>
              <a:defRPr sz="1800" b="0" i="0">
                <a:latin typeface="+mn-lt"/>
                <a:ea typeface="+mn-ea"/>
                <a:cs typeface="PingFang SC" panose="020B0400000000000000" pitchFamily="34" charset="-122"/>
              </a:defRPr>
            </a:lvl2pPr>
            <a:lvl3pPr>
              <a:lnSpc>
                <a:spcPct val="120000"/>
              </a:lnSpc>
              <a:defRPr sz="1800" b="0" i="0">
                <a:latin typeface="+mn-lt"/>
                <a:ea typeface="+mn-ea"/>
                <a:cs typeface="PingFang SC" panose="020B0400000000000000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+mn-ea"/>
                <a:cs typeface="PingFang SC" panose="020B0400000000000000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+mn-ea"/>
                <a:cs typeface="PingFang SC" panose="020B0400000000000000" pitchFamily="34" charset="-122"/>
              </a:defRPr>
            </a:lvl5pPr>
          </a:lstStyle>
          <a:p>
            <a:pPr lvl="0"/>
            <a:r>
              <a:rPr lang="en-US" altLang="zh-CN" dirty="0" err="1"/>
              <a:t>yy</a:t>
            </a:r>
            <a:endParaRPr lang="zh-CN" altLang="en-US" dirty="0"/>
          </a:p>
          <a:p>
            <a:pPr lvl="1"/>
            <a:r>
              <a:rPr lang="en-US" altLang="zh-CN" dirty="0"/>
              <a:t>xx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/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8" name="三角形 7"/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1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www.wired.com/story/its-not-a-bug-its-a-feature/" TargetMode="Externa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microsoft.com/office/2007/relationships/hdphoto" Target="../media/image61.wdp"/><Relationship Id="rId7" Type="http://schemas.openxmlformats.org/officeDocument/2006/relationships/image" Target="../media/image60.png"/><Relationship Id="rId6" Type="http://schemas.microsoft.com/office/2007/relationships/hdphoto" Target="../media/image59.wdp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microsoft.com/office/2007/relationships/hdphoto" Target="../media/image68.wdp"/><Relationship Id="rId3" Type="http://schemas.openxmlformats.org/officeDocument/2006/relationships/image" Target="../media/image67.png"/><Relationship Id="rId2" Type="http://schemas.microsoft.com/office/2007/relationships/hdphoto" Target="../media/image66.wdp"/><Relationship Id="rId1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tiff"/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image" Target="../media/image11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oc.sjtu.edu.cn/courses/49245" TargetMode="External"/><Relationship Id="rId2" Type="http://schemas.openxmlformats.org/officeDocument/2006/relationships/hyperlink" Target="mailto:wxdwfc@sjtu.edu.cn" TargetMode="External"/><Relationship Id="rId1" Type="http://schemas.openxmlformats.org/officeDocument/2006/relationships/hyperlink" Target="mailto:xiayubin@sjtu.edu.cn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757238" y="1492992"/>
            <a:ext cx="7772400" cy="122502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800" dirty="0">
                <a:latin typeface="+mn-lt"/>
              </a:rPr>
              <a:t>Introduction</a:t>
            </a:r>
            <a:r>
              <a:rPr kumimoji="1" lang="zh-CN" altLang="en-US" sz="2800" dirty="0">
                <a:latin typeface="+mn-lt"/>
              </a:rPr>
              <a:t> </a:t>
            </a:r>
            <a:r>
              <a:rPr kumimoji="1" lang="en-US" altLang="zh-CN" sz="2800" dirty="0">
                <a:latin typeface="+mn-lt"/>
              </a:rPr>
              <a:t>to</a:t>
            </a:r>
            <a:r>
              <a:rPr kumimoji="1" lang="zh-CN" altLang="en-US" sz="2800" dirty="0">
                <a:latin typeface="+mn-lt"/>
              </a:rPr>
              <a:t> </a:t>
            </a:r>
            <a:r>
              <a:rPr kumimoji="1" lang="en-US" altLang="zh-CN" sz="2800" dirty="0">
                <a:latin typeface="+mn-lt"/>
              </a:rPr>
              <a:t>CSE:</a:t>
            </a:r>
            <a:br>
              <a:rPr kumimoji="1" lang="en-US" altLang="zh-CN" sz="3600" dirty="0">
                <a:latin typeface="+mn-lt"/>
              </a:rPr>
            </a:br>
            <a:r>
              <a:rPr kumimoji="1" lang="en-US" altLang="zh-CN" sz="3600" dirty="0">
                <a:latin typeface="+mn-lt"/>
              </a:rPr>
              <a:t>Coping</a:t>
            </a:r>
            <a:r>
              <a:rPr kumimoji="1" lang="zh-CN" altLang="en-US" sz="3600" dirty="0">
                <a:latin typeface="+mn-lt"/>
              </a:rPr>
              <a:t> </a:t>
            </a:r>
            <a:r>
              <a:rPr kumimoji="1" lang="en-US" altLang="zh-CN" sz="3600" dirty="0">
                <a:latin typeface="+mn-lt"/>
              </a:rPr>
              <a:t>with</a:t>
            </a:r>
            <a:r>
              <a:rPr kumimoji="1" lang="zh-CN" altLang="en-US" sz="3600" dirty="0">
                <a:latin typeface="+mn-lt"/>
              </a:rPr>
              <a:t> </a:t>
            </a:r>
            <a:r>
              <a:rPr kumimoji="1" lang="en-US" altLang="zh-CN" sz="3600" dirty="0">
                <a:latin typeface="+mn-lt"/>
              </a:rPr>
              <a:t>Complexity</a:t>
            </a:r>
            <a:endParaRPr kumimoji="1" lang="zh-CN" altLang="en-US" sz="3600" dirty="0">
              <a:latin typeface="+mn-lt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4613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Yubin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Xia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IPADS,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Shanghai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Jiao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Tong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University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www.sjtu.edu.cn</a:t>
            </a:r>
            <a:endParaRPr kumimoji="1" lang="en-GB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/>
          <p:cNvSpPr txBox="1"/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SE3331-1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 panose="020B0503020204020204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 panose="020B0503020204020204" charset="-122"/>
              </a:rPr>
              <a:t>(2022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 panose="020B0503020204020204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 panose="020B0503020204020204" charset="-122"/>
              </a:rPr>
              <a:t>Fall)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lt"/>
              <a:ea typeface="微软雅黑" panose="020B0503020204020204" charset="-122"/>
            </a:endParaRP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/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6"/>
    </mc:Choice>
    <mc:Fallback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90500"/>
            <a:ext cx="9144000" cy="6096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4016" y="4773524"/>
            <a:ext cx="8524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 UI Light" panose="020B0502040204020203" charset="-122"/>
                <a:ea typeface="Microsoft YaHei UI Light" panose="020B0502040204020203" charset="-122"/>
                <a:cs typeface="Microsoft YaHei UI Light" panose="020B0502040204020203" charset="-122"/>
              </a:rPr>
              <a:t>Jeep</a:t>
            </a:r>
            <a:r>
              <a:rPr lang="zh-CN" altLang="en-US" dirty="0">
                <a:solidFill>
                  <a:schemeClr val="bg1"/>
                </a:solidFill>
                <a:latin typeface="Microsoft YaHei UI Light" panose="020B0502040204020203" charset="-122"/>
                <a:ea typeface="Microsoft YaHei UI Light" panose="020B0502040204020203" charset="-122"/>
                <a:cs typeface="Microsoft YaHei UI Light" panose="020B0502040204020203" charset="-122"/>
              </a:rPr>
              <a:t>自由光系统存在入侵风险，菲亚特克莱斯勒汽车公司</a:t>
            </a:r>
            <a:r>
              <a:rPr lang="zh-CN" altLang="en-US" sz="2400" b="1" dirty="0">
                <a:solidFill>
                  <a:schemeClr val="bg1"/>
                </a:solidFill>
                <a:latin typeface="Microsoft YaHei UI Light" panose="020B0502040204020203" charset="-122"/>
                <a:ea typeface="Microsoft YaHei UI Light" panose="020B0502040204020203" charset="-122"/>
                <a:cs typeface="Microsoft YaHei UI Light" panose="020B0502040204020203" charset="-122"/>
              </a:rPr>
              <a:t>召回</a:t>
            </a:r>
            <a:r>
              <a:rPr lang="en-US" altLang="zh-CN" sz="2400" b="1" dirty="0">
                <a:solidFill>
                  <a:schemeClr val="bg1"/>
                </a:solidFill>
                <a:latin typeface="Microsoft YaHei UI Light" panose="020B0502040204020203" charset="-122"/>
                <a:ea typeface="Microsoft YaHei UI Light" panose="020B0502040204020203" charset="-122"/>
                <a:cs typeface="Microsoft YaHei UI Light" panose="020B0502040204020203" charset="-122"/>
              </a:rPr>
              <a:t>140</a:t>
            </a:r>
            <a:r>
              <a:rPr lang="zh-CN" altLang="en-US" sz="2400" b="1" dirty="0">
                <a:solidFill>
                  <a:schemeClr val="bg1"/>
                </a:solidFill>
                <a:latin typeface="Microsoft YaHei UI Light" panose="020B0502040204020203" charset="-122"/>
                <a:ea typeface="Microsoft YaHei UI Light" panose="020B0502040204020203" charset="-122"/>
                <a:cs typeface="Microsoft YaHei UI Light" panose="020B0502040204020203" charset="-122"/>
              </a:rPr>
              <a:t>万辆</a:t>
            </a:r>
            <a:r>
              <a:rPr lang="zh-CN" altLang="en-US" dirty="0">
                <a:solidFill>
                  <a:schemeClr val="bg1"/>
                </a:solidFill>
                <a:latin typeface="Microsoft YaHei UI Light" panose="020B0502040204020203" charset="-122"/>
                <a:ea typeface="Microsoft YaHei UI Light" panose="020B0502040204020203" charset="-122"/>
                <a:cs typeface="Microsoft YaHei UI Light" panose="020B0502040204020203" charset="-122"/>
              </a:rPr>
              <a:t>汽车</a:t>
            </a:r>
            <a:endParaRPr lang="zh-CN" altLang="en-US" dirty="0">
              <a:solidFill>
                <a:schemeClr val="bg1"/>
              </a:solidFill>
              <a:latin typeface="Microsoft YaHei UI Light" panose="020B0502040204020203" charset="-122"/>
              <a:ea typeface="Microsoft YaHei UI Light" panose="020B0502040204020203" charset="-122"/>
              <a:cs typeface="Microsoft YaHei UI Light" panose="020B0502040204020203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 System?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System = </a:t>
            </a:r>
            <a:endParaRPr lang="zh-CN" altLang="en-US" dirty="0"/>
          </a:p>
          <a:p>
            <a:pPr lvl="1"/>
            <a:r>
              <a:rPr lang="en-US" altLang="zh-CN" dirty="0">
                <a:solidFill>
                  <a:schemeClr val="accent1"/>
                </a:solidFill>
              </a:rPr>
              <a:t>Interacting set of components with a specified behavior at the interface with its environment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en-US" altLang="zh-CN" dirty="0"/>
              <a:t>Examples</a:t>
            </a:r>
            <a:endParaRPr lang="zh-CN" altLang="en-US" dirty="0"/>
          </a:p>
          <a:p>
            <a:pPr lvl="1"/>
            <a:r>
              <a:rPr lang="en-US" altLang="zh-CN" dirty="0"/>
              <a:t>A web server, an</a:t>
            </a:r>
            <a:r>
              <a:rPr lang="zh-CN" altLang="en-US" dirty="0"/>
              <a:t> </a:t>
            </a:r>
            <a:r>
              <a:rPr lang="en-US" altLang="zh-CN" dirty="0"/>
              <a:t>Android</a:t>
            </a:r>
            <a:r>
              <a:rPr lang="zh-CN" altLang="en-US" dirty="0"/>
              <a:t> </a:t>
            </a:r>
            <a:r>
              <a:rPr lang="en-US" altLang="zh-CN" dirty="0"/>
              <a:t>phone, file systems, Linux, …</a:t>
            </a:r>
            <a:endParaRPr lang="en-US" altLang="zh-CN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Problem: Complexity of the Systems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899592" y="2745082"/>
            <a:ext cx="1560461" cy="93610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47864" y="1477348"/>
            <a:ext cx="5256584" cy="38284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文本框 2"/>
          <p:cNvSpPr txBox="1"/>
          <p:nvPr/>
        </p:nvSpPr>
        <p:spPr>
          <a:xfrm>
            <a:off x="599703" y="1705372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Hard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for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human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to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fully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understand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9702" y="3937620"/>
            <a:ext cx="2388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But,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we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can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view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from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a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system's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perspective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 of</a:t>
            </a:r>
            <a:r>
              <a:rPr lang="zh-CN" altLang="en-US" dirty="0"/>
              <a:t> </a:t>
            </a:r>
            <a:r>
              <a:rPr lang="en-US" altLang="zh-CN" dirty="0"/>
              <a:t>Complex Systems: Linux Kernel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11560" y="1098089"/>
            <a:ext cx="3586026" cy="4503142"/>
          </a:xfrm>
          <a:prstGeom prst="rect">
            <a:avLst/>
          </a:prstGeom>
        </p:spPr>
      </p:pic>
      <p:sp>
        <p:nvSpPr>
          <p:cNvPr id="8" name="AutoShape 2" descr="Lines of code in the Linux kernel : linux"/>
          <p:cNvSpPr>
            <a:spLocks noChangeAspect="1" noChangeArrowheads="1"/>
          </p:cNvSpPr>
          <p:nvPr/>
        </p:nvSpPr>
        <p:spPr bwMode="auto">
          <a:xfrm>
            <a:off x="4419600" y="2705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 (Lines Of Code)</a:t>
            </a:r>
            <a:endParaRPr lang="zh-CN" altLang="en-US" dirty="0"/>
          </a:p>
        </p:txBody>
      </p:sp>
      <p:pic>
        <p:nvPicPr>
          <p:cNvPr id="1026" name="Picture 2" descr="1276_Codebases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8305" y="1057300"/>
            <a:ext cx="8967389" cy="25791785"/>
          </a:xfrm>
          <a:prstGeom prst="rect">
            <a:avLst/>
          </a:prstGeom>
          <a:noFill/>
        </p:spPr>
      </p:pic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85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85778 L 0 -1.840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4056 L 0 -2.7980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79806 L 0 -3.35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Example: The Gas System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635896" y="1324408"/>
            <a:ext cx="4572000" cy="4053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椭圆 4"/>
          <p:cNvSpPr/>
          <p:nvPr/>
        </p:nvSpPr>
        <p:spPr>
          <a:xfrm>
            <a:off x="1362924" y="3029271"/>
            <a:ext cx="184740" cy="1882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7" name="直接箭头连接符 6"/>
          <p:cNvCxnSpPr>
            <a:stCxn id="5" idx="6"/>
            <a:endCxn id="9" idx="2"/>
          </p:cNvCxnSpPr>
          <p:nvPr/>
        </p:nvCxnSpPr>
        <p:spPr>
          <a:xfrm>
            <a:off x="1547664" y="3123406"/>
            <a:ext cx="607348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155012" y="3029271"/>
            <a:ext cx="184740" cy="1882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9465" y="4376105"/>
            <a:ext cx="2626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A systematical way to understand a complex system is needed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Compare with the Computer Systems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27072"/>
            <a:ext cx="8229600" cy="3771636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Programming / Data Structure</a:t>
            </a:r>
            <a:endParaRPr lang="en-US" altLang="zh-CN" sz="2000" dirty="0"/>
          </a:p>
          <a:p>
            <a:pPr lvl="1"/>
            <a:r>
              <a:rPr lang="en-US" altLang="zh-CN" dirty="0" err="1"/>
              <a:t>LoC</a:t>
            </a:r>
            <a:r>
              <a:rPr lang="en-US" altLang="zh-CN" dirty="0"/>
              <a:t> (Lines of Code): From hundreds to millions</a:t>
            </a:r>
            <a:endParaRPr lang="en-US" altLang="zh-CN" dirty="0"/>
          </a:p>
          <a:p>
            <a:r>
              <a:rPr lang="en-US" altLang="zh-CN" sz="2000" dirty="0"/>
              <a:t>Operating System / Architecture</a:t>
            </a:r>
            <a:endParaRPr lang="en-US" altLang="zh-CN" sz="2000" dirty="0"/>
          </a:p>
          <a:p>
            <a:pPr lvl="1"/>
            <a:r>
              <a:rPr lang="en-US" altLang="zh-CN" dirty="0"/>
              <a:t>CPU cores: from one to hundreds</a:t>
            </a:r>
            <a:endParaRPr lang="en-US" altLang="zh-CN" dirty="0"/>
          </a:p>
          <a:p>
            <a:r>
              <a:rPr lang="en-US" altLang="zh-CN" sz="2000" dirty="0"/>
              <a:t>Network</a:t>
            </a:r>
            <a:endParaRPr lang="en-US" altLang="zh-CN" sz="2000" dirty="0"/>
          </a:p>
          <a:p>
            <a:pPr lvl="1"/>
            <a:r>
              <a:rPr lang="en-US" altLang="zh-CN" dirty="0"/>
              <a:t>Nodes: from two to millions</a:t>
            </a:r>
            <a:endParaRPr lang="en-US" altLang="zh-CN" dirty="0"/>
          </a:p>
          <a:p>
            <a:r>
              <a:rPr lang="en-US" altLang="zh-CN" sz="2000" dirty="0"/>
              <a:t>Web Service</a:t>
            </a:r>
            <a:endParaRPr lang="en-US" altLang="zh-CN" sz="2000" dirty="0"/>
          </a:p>
          <a:p>
            <a:pPr lvl="1"/>
            <a:r>
              <a:rPr lang="en-US" altLang="zh-CN" dirty="0"/>
              <a:t>Clients: from tens to millions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148064" y="2713484"/>
            <a:ext cx="3413343" cy="200772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14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14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333501"/>
            <a:ext cx="3898776" cy="377163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Correctness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Latency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Throughput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Scalability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Utilization 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Isolation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Energy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  <a:endParaRPr lang="en-US" altLang="zh-CN" dirty="0"/>
          </a:p>
        </p:txBody>
      </p:sp>
      <p:sp>
        <p:nvSpPr>
          <p:cNvPr id="7" name="内容占位符 4"/>
          <p:cNvSpPr txBox="1"/>
          <p:nvPr/>
        </p:nvSpPr>
        <p:spPr>
          <a:xfrm>
            <a:off x="4788024" y="1333501"/>
            <a:ext cx="3898776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8"/>
            </a:pPr>
            <a:r>
              <a:rPr lang="en-US" altLang="zh-CN" sz="1800" b="1" dirty="0">
                <a:latin typeface="+mn-lt"/>
                <a:ea typeface="+mn-ea"/>
              </a:rPr>
              <a:t>Consistency</a:t>
            </a:r>
            <a:endParaRPr lang="en-US" altLang="zh-CN" sz="1800" b="1" dirty="0">
              <a:latin typeface="+mn-lt"/>
              <a:ea typeface="+mn-ea"/>
            </a:endParaRPr>
          </a:p>
          <a:p>
            <a:pPr marL="514350" indent="-514350">
              <a:buFont typeface="+mj-lt"/>
              <a:buAutoNum type="arabicPeriod" startAt="8"/>
            </a:pPr>
            <a:r>
              <a:rPr lang="en-US" altLang="zh-CN" sz="1800" b="1" dirty="0">
                <a:latin typeface="+mn-lt"/>
                <a:ea typeface="+mn-ea"/>
              </a:rPr>
              <a:t>Fault</a:t>
            </a:r>
            <a:r>
              <a:rPr lang="zh-CN" altLang="en-US" sz="1800" b="1" dirty="0">
                <a:latin typeface="+mn-lt"/>
                <a:ea typeface="+mn-ea"/>
              </a:rPr>
              <a:t> </a:t>
            </a:r>
            <a:r>
              <a:rPr lang="en-US" altLang="zh-CN" sz="1800" b="1" dirty="0">
                <a:latin typeface="+mn-lt"/>
                <a:ea typeface="+mn-ea"/>
              </a:rPr>
              <a:t>Tolerance</a:t>
            </a:r>
            <a:endParaRPr lang="en-US" altLang="zh-CN" sz="1800" b="1" dirty="0">
              <a:latin typeface="+mn-lt"/>
              <a:ea typeface="+mn-ea"/>
            </a:endParaRPr>
          </a:p>
          <a:p>
            <a:pPr marL="514350" indent="-514350">
              <a:buFont typeface="+mj-lt"/>
              <a:buAutoNum type="arabicPeriod" startAt="8"/>
            </a:pPr>
            <a:r>
              <a:rPr lang="en-US" altLang="zh-CN" sz="1800" b="1" dirty="0">
                <a:latin typeface="+mn-lt"/>
                <a:ea typeface="+mn-ea"/>
              </a:rPr>
              <a:t>Security</a:t>
            </a:r>
            <a:endParaRPr lang="en-US" altLang="zh-CN" sz="1800" b="1" dirty="0">
              <a:latin typeface="+mn-lt"/>
              <a:ea typeface="+mn-ea"/>
            </a:endParaRPr>
          </a:p>
          <a:p>
            <a:pPr marL="514350" indent="-514350">
              <a:buFont typeface="+mj-lt"/>
              <a:buAutoNum type="arabicPeriod" startAt="8"/>
            </a:pPr>
            <a:r>
              <a:rPr lang="en-US" altLang="zh-CN" sz="1800" b="1" dirty="0">
                <a:latin typeface="+mn-lt"/>
                <a:ea typeface="+mn-ea"/>
              </a:rPr>
              <a:t>Privacy</a:t>
            </a:r>
            <a:endParaRPr lang="en-US" altLang="zh-CN" sz="1800" b="1" dirty="0">
              <a:latin typeface="+mn-lt"/>
              <a:ea typeface="+mn-ea"/>
            </a:endParaRPr>
          </a:p>
          <a:p>
            <a:pPr marL="514350" indent="-514350">
              <a:buFont typeface="+mj-lt"/>
              <a:buAutoNum type="arabicPeriod" startAt="8"/>
            </a:pPr>
            <a:r>
              <a:rPr lang="en-US" altLang="zh-CN" sz="1800" b="1" dirty="0">
                <a:latin typeface="+mn-lt"/>
                <a:ea typeface="+mn-ea"/>
              </a:rPr>
              <a:t>Trust</a:t>
            </a:r>
            <a:endParaRPr lang="en-US" altLang="zh-CN" sz="1800" b="1" dirty="0">
              <a:latin typeface="+mn-lt"/>
              <a:ea typeface="+mn-ea"/>
            </a:endParaRPr>
          </a:p>
          <a:p>
            <a:pPr marL="514350" indent="-514350">
              <a:buFont typeface="+mj-lt"/>
              <a:buAutoNum type="arabicPeriod" startAt="8"/>
            </a:pPr>
            <a:r>
              <a:rPr lang="en-US" altLang="zh-CN" sz="1800" b="1" dirty="0">
                <a:latin typeface="+mn-lt"/>
                <a:ea typeface="+mn-ea"/>
              </a:rPr>
              <a:t>Compatibility</a:t>
            </a:r>
            <a:endParaRPr lang="en-US" altLang="zh-CN" sz="1800" b="1" dirty="0">
              <a:latin typeface="+mn-lt"/>
              <a:ea typeface="+mn-ea"/>
            </a:endParaRPr>
          </a:p>
          <a:p>
            <a:pPr marL="514350" indent="-514350">
              <a:buFont typeface="+mj-lt"/>
              <a:buAutoNum type="arabicPeriod" startAt="8"/>
            </a:pPr>
            <a:r>
              <a:rPr lang="en-US" altLang="zh-CN" sz="1800" b="1" dirty="0">
                <a:latin typeface="+mn-lt"/>
                <a:ea typeface="+mn-ea"/>
              </a:rPr>
              <a:t>Usability</a:t>
            </a:r>
            <a:endParaRPr lang="en-US" altLang="zh-CN" sz="1800" b="1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Digital-world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Real-world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4178"/>
            <a:ext cx="4624643" cy="27362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642" y="1424178"/>
            <a:ext cx="4624643" cy="273624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Property-1:</a:t>
            </a:r>
            <a:r>
              <a:rPr kumimoji="1" lang="zh-CN" altLang="en-US" dirty="0"/>
              <a:t> </a:t>
            </a:r>
            <a:r>
              <a:rPr lang="en-US" altLang="zh-CN" dirty="0"/>
              <a:t>Correctness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2202"/>
            <a:ext cx="8229600" cy="3698741"/>
          </a:xfrm>
        </p:spPr>
        <p:txBody>
          <a:bodyPr/>
          <a:lstStyle/>
          <a:p>
            <a:r>
              <a:rPr kumimoji="1" lang="en-US" altLang="zh-CN" sz="2000" dirty="0"/>
              <a:t>Correctness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hard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define</a:t>
            </a:r>
            <a:endParaRPr kumimoji="1" lang="en-US" altLang="zh-CN" sz="2000" dirty="0"/>
          </a:p>
          <a:p>
            <a:pPr lvl="1"/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describe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functionalities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code?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94048" y="3465981"/>
            <a:ext cx="7155904" cy="16553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159086" y="2713484"/>
            <a:ext cx="6825828" cy="54830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00808" y="5194193"/>
            <a:ext cx="57423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https://www.wired.com/story/its-not-a-bug-its-a-feature/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Piece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Code,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Seems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Normal</a:t>
            </a:r>
            <a:endParaRPr kumimoji="1"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95202" y="1485900"/>
            <a:ext cx="7820148" cy="2938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Undefined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</a:t>
            </a:r>
            <a:endParaRPr kumimoji="1"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95114" y="1609166"/>
            <a:ext cx="8153772" cy="278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Is This Compilers’ Bug?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2600" y="1424179"/>
            <a:ext cx="8337871" cy="312496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A true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story: GCC bug #30475 (2007/01/15)</a:t>
            </a:r>
            <a:endParaRPr kumimoji="1" lang="en-US" altLang="zh-CN" dirty="0"/>
          </a:p>
          <a:p>
            <a:r>
              <a:rPr kumimoji="1" lang="en-US" altLang="zh-CN" dirty="0"/>
              <a:t>A GCC user:</a:t>
            </a:r>
            <a:endParaRPr kumimoji="1" lang="en-US" altLang="zh-CN" dirty="0"/>
          </a:p>
          <a:p>
            <a:pPr lvl="1"/>
            <a:r>
              <a:rPr kumimoji="1" lang="en-US" altLang="zh-CN" i="1" dirty="0"/>
              <a:t>"This will create </a:t>
            </a:r>
            <a:r>
              <a:rPr kumimoji="1" lang="en-US" altLang="zh-CN" i="1" dirty="0">
                <a:solidFill>
                  <a:srgbClr val="C00000"/>
                </a:solidFill>
              </a:rPr>
              <a:t>MAJOR SECURITY ISSUES in ALL MANNER OF CODE</a:t>
            </a:r>
            <a:r>
              <a:rPr kumimoji="1" lang="en-US" altLang="zh-CN" i="1" dirty="0"/>
              <a:t>. I don’t care if your language lawyers tell you </a:t>
            </a:r>
            <a:r>
              <a:rPr kumimoji="1" lang="en-US" altLang="zh-CN" i="1" dirty="0" err="1"/>
              <a:t>gcc</a:t>
            </a:r>
            <a:r>
              <a:rPr kumimoji="1" lang="en-US" altLang="zh-CN" i="1" dirty="0"/>
              <a:t> is right. . . . </a:t>
            </a:r>
            <a:r>
              <a:rPr kumimoji="1" lang="en-US" altLang="zh-CN" i="1" dirty="0">
                <a:solidFill>
                  <a:srgbClr val="C00000"/>
                </a:solidFill>
              </a:rPr>
              <a:t>FIX THIS! NOW!</a:t>
            </a:r>
            <a:r>
              <a:rPr kumimoji="1" lang="en-US" altLang="zh-CN" i="1" dirty="0"/>
              <a:t>"</a:t>
            </a:r>
            <a:endParaRPr kumimoji="1" lang="en-US" altLang="zh-CN" i="1" dirty="0"/>
          </a:p>
          <a:p>
            <a:r>
              <a:rPr kumimoji="1" lang="en-US" altLang="zh-CN" dirty="0"/>
              <a:t>A GCC developer:</a:t>
            </a:r>
            <a:endParaRPr kumimoji="1" lang="en-US" altLang="zh-CN" dirty="0"/>
          </a:p>
          <a:p>
            <a:pPr lvl="1"/>
            <a:r>
              <a:rPr kumimoji="1" lang="en-US" altLang="zh-CN" i="1" dirty="0"/>
              <a:t>"I am not joking, the C standard explicitly says signed integer overflow is undefined behavior. . . . </a:t>
            </a:r>
            <a:r>
              <a:rPr kumimoji="1" lang="en-US" altLang="zh-CN" i="1" dirty="0">
                <a:solidFill>
                  <a:schemeClr val="accent1"/>
                </a:solidFill>
              </a:rPr>
              <a:t>GCC is not going to change</a:t>
            </a:r>
            <a:r>
              <a:rPr kumimoji="1" lang="en-US" altLang="zh-CN" i="1" dirty="0"/>
              <a:t>."</a:t>
            </a:r>
            <a:endParaRPr kumimoji="1" lang="en-US" altLang="zh-CN" i="1" dirty="0"/>
          </a:p>
        </p:txBody>
      </p:sp>
      <p:sp>
        <p:nvSpPr>
          <p:cNvPr id="4" name="矩形 3"/>
          <p:cNvSpPr/>
          <p:nvPr/>
        </p:nvSpPr>
        <p:spPr>
          <a:xfrm>
            <a:off x="4327665" y="4918472"/>
            <a:ext cx="42198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  <a:cs typeface="Microsoft YaHei UI Light" panose="020B0502040204020203" charset="-122"/>
              </a:rPr>
              <a:t>http://gcc.gnu.org/bugzilla/show_bug.cgi?id=30475</a:t>
            </a:r>
            <a:endParaRPr lang="zh-CN" altLang="en-US" sz="1350" dirty="0">
              <a:solidFill>
                <a:schemeClr val="tx1">
                  <a:lumMod val="50000"/>
                  <a:lumOff val="5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  <a:cs typeface="Microsoft YaHei UI Light" panose="020B0502040204020203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Property-2:</a:t>
            </a:r>
            <a:r>
              <a:rPr kumimoji="1" lang="zh-CN" altLang="en-US" dirty="0"/>
              <a:t> </a:t>
            </a:r>
            <a:r>
              <a:rPr kumimoji="1" lang="en-US" altLang="zh-CN" dirty="0"/>
              <a:t>Latency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363272" cy="3771636"/>
          </a:xfrm>
        </p:spPr>
        <p:txBody>
          <a:bodyPr/>
          <a:lstStyle/>
          <a:p>
            <a:r>
              <a:rPr kumimoji="1" lang="en-US" altLang="zh-CN" dirty="0"/>
              <a:t>Latency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optimize,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physical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limitations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2051720" y="2192951"/>
            <a:ext cx="5040560" cy="314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Property-3: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Capacity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Throughput:</a:t>
            </a:r>
            <a:r>
              <a:rPr kumimoji="1" lang="zh-CN" altLang="en-US" dirty="0"/>
              <a:t> </a:t>
            </a:r>
            <a:r>
              <a:rPr kumimoji="1" lang="en-GB" altLang="zh-CN" dirty="0"/>
              <a:t>a number of transactions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transferred-data</a:t>
            </a:r>
            <a:r>
              <a:rPr kumimoji="1" lang="en-GB" altLang="zh-CN" dirty="0"/>
              <a:t> per second</a:t>
            </a:r>
            <a:endParaRPr kumimoji="1" lang="en-US" altLang="zh-CN" dirty="0"/>
          </a:p>
          <a:p>
            <a:r>
              <a:rPr kumimoji="1" lang="en-US" altLang="zh-CN" dirty="0"/>
              <a:t>7nm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5nm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3nm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2nm...</a:t>
            </a:r>
            <a:r>
              <a:rPr kumimoji="1" lang="zh-CN" altLang="en-US" dirty="0"/>
              <a:t> </a:t>
            </a:r>
            <a:r>
              <a:rPr kumimoji="1" lang="en-US" altLang="zh-CN" dirty="0"/>
              <a:t>what's</a:t>
            </a:r>
            <a:r>
              <a:rPr kumimoji="1" lang="zh-CN" altLang="en-US" dirty="0"/>
              <a:t> </a:t>
            </a:r>
            <a:r>
              <a:rPr kumimoji="1" lang="en-US" altLang="zh-CN" dirty="0"/>
              <a:t>next?</a:t>
            </a:r>
            <a:endParaRPr kumimoji="1" lang="en-US" altLang="zh-CN" dirty="0"/>
          </a:p>
          <a:p>
            <a:r>
              <a:rPr kumimoji="1" lang="en-US" altLang="zh-CN" dirty="0"/>
              <a:t>Once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stop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smaller,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go</a:t>
            </a:r>
            <a:r>
              <a:rPr kumimoji="1" lang="zh-CN" altLang="en-US" dirty="0"/>
              <a:t> </a:t>
            </a:r>
            <a:r>
              <a:rPr kumimoji="1" lang="en-US" altLang="zh-CN" dirty="0"/>
              <a:t>bigger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43608" y="3041485"/>
            <a:ext cx="6732240" cy="20636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Property-4: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Scalability(</a:t>
            </a:r>
            <a:r>
              <a:rPr kumimoji="1" lang="zh-CN" altLang="en-US" dirty="0"/>
              <a:t>可拓展性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4" name="Picture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640" y="1356947"/>
            <a:ext cx="6157216" cy="4104811"/>
          </a:xfrm>
          <a:prstGeom prst="rect">
            <a:avLst/>
          </a:prstGeom>
        </p:spPr>
      </p:pic>
      <p:cxnSp>
        <p:nvCxnSpPr>
          <p:cNvPr id="5" name="Straight Arrow Connector 11"/>
          <p:cNvCxnSpPr/>
          <p:nvPr/>
        </p:nvCxnSpPr>
        <p:spPr>
          <a:xfrm flipV="1">
            <a:off x="2339752" y="1489348"/>
            <a:ext cx="3793805" cy="3265905"/>
          </a:xfrm>
          <a:prstGeom prst="straightConnector1">
            <a:avLst/>
          </a:prstGeom>
          <a:ln w="38100">
            <a:solidFill>
              <a:srgbClr val="00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133557" y="1089238"/>
            <a:ext cx="2746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009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</a:t>
            </a:r>
            <a:r>
              <a:rPr kumimoji="1" lang="zh-CN" altLang="en-US" sz="2000" dirty="0">
                <a:solidFill>
                  <a:srgbClr val="009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009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kumimoji="1" lang="zh-CN" altLang="en-US" sz="2000" dirty="0">
              <a:solidFill>
                <a:srgbClr val="009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36296" y="4225652"/>
            <a:ext cx="2746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009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endParaRPr kumimoji="1" lang="en-US" altLang="zh-CN" sz="2000" dirty="0">
              <a:solidFill>
                <a:srgbClr val="009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sz="2000" dirty="0">
                <a:solidFill>
                  <a:srgbClr val="009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kumimoji="1" lang="zh-CN" altLang="en-US" sz="2000" dirty="0">
              <a:solidFill>
                <a:srgbClr val="009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Property-5: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Isolation(</a:t>
            </a:r>
            <a:r>
              <a:rPr kumimoji="1" lang="zh-CN" altLang="en-US" dirty="0"/>
              <a:t>隔离性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28600" y="1345332"/>
            <a:ext cx="8686800" cy="33069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5780" y="5180705"/>
            <a:ext cx="8532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Iorgulescu</a:t>
            </a:r>
            <a:r>
              <a:rPr lang="en-GB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GB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Călin</a:t>
            </a:r>
            <a:r>
              <a:rPr lang="en-GB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, et al. "</a:t>
            </a:r>
            <a:r>
              <a:rPr lang="en-GB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Perfiso</a:t>
            </a:r>
            <a:r>
              <a:rPr lang="en-GB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: Performance isolation for commercial latency-sensitive services." 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USENIX</a:t>
            </a:r>
            <a:r>
              <a:rPr lang="zh-CN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ATC'18.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Property-6:</a:t>
            </a:r>
            <a:r>
              <a:rPr kumimoji="1" lang="zh-CN" altLang="en-US" dirty="0"/>
              <a:t> </a:t>
            </a:r>
            <a:r>
              <a:rPr lang="en-US" altLang="zh-CN" dirty="0"/>
              <a:t>Utilization(</a:t>
            </a:r>
            <a:r>
              <a:rPr lang="zh-CN" altLang="en-US" dirty="0"/>
              <a:t>利用率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0" y="1561969"/>
            <a:ext cx="7759700" cy="3314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08983" y="5116802"/>
            <a:ext cx="73260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数据来源：“数据中心成本与利用率现状分析”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 中国计算机学会通讯，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2015.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Property-7:</a:t>
            </a:r>
            <a:r>
              <a:rPr kumimoji="1" lang="zh-CN" altLang="en-US" dirty="0"/>
              <a:t> </a:t>
            </a:r>
            <a:r>
              <a:rPr kumimoji="1" lang="en-US" altLang="zh-CN" dirty="0"/>
              <a:t>Energy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Efficiency</a:t>
            </a:r>
            <a:endParaRPr kumimoji="1" lang="zh-CN" altLang="en-US" dirty="0"/>
          </a:p>
        </p:txBody>
      </p:sp>
      <p:pic>
        <p:nvPicPr>
          <p:cNvPr id="4100" name="Picture 4" descr="Hybrid Energy Harvesters: Toward Sustainable Energy Harvesting - Ryu - 2019  - Advanced Materials - Wiley Online Library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735798" y="1540338"/>
            <a:ext cx="4158318" cy="39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uawei Mate 40 Pro with selfie cam in the display in a new concept"/>
          <p:cNvPicPr>
            <a:picLocks noChangeAspect="1" noChangeArrowheads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 bwMode="auto">
          <a:xfrm>
            <a:off x="683568" y="3341978"/>
            <a:ext cx="3384376" cy="21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ow Green Data Center Benefits Modern Business and Environment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83568" y="1540338"/>
            <a:ext cx="3474735" cy="182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6572"/>
            <a:ext cx="9144000" cy="510185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Property-8:</a:t>
            </a:r>
            <a:r>
              <a:rPr kumimoji="1" lang="zh-CN" altLang="en-US" dirty="0"/>
              <a:t> </a:t>
            </a:r>
            <a:r>
              <a:rPr lang="en-US" altLang="zh-CN" dirty="0"/>
              <a:t>Compatibility(</a:t>
            </a:r>
            <a:r>
              <a:rPr lang="zh-CN" altLang="en-US" dirty="0"/>
              <a:t>兼容性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Intel's</a:t>
            </a:r>
            <a:r>
              <a:rPr kumimoji="1" lang="zh-CN" altLang="en-US" dirty="0"/>
              <a:t> </a:t>
            </a:r>
            <a:r>
              <a:rPr kumimoji="1" lang="en-US" altLang="zh-CN" dirty="0"/>
              <a:t>Itanium,</a:t>
            </a:r>
            <a:r>
              <a:rPr kumimoji="1" lang="zh-CN" altLang="en-US" dirty="0"/>
              <a:t> </a:t>
            </a:r>
            <a:r>
              <a:rPr kumimoji="1" lang="en-US" altLang="zh-CN" dirty="0"/>
              <a:t>64-bit,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compatible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x86,</a:t>
            </a:r>
            <a:r>
              <a:rPr kumimoji="1" lang="zh-CN" altLang="en-US" dirty="0"/>
              <a:t> </a:t>
            </a:r>
            <a:r>
              <a:rPr kumimoji="1" lang="en-US" altLang="zh-CN" dirty="0"/>
              <a:t>died.</a:t>
            </a:r>
            <a:endParaRPr kumimoji="1"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1763688" y="1883168"/>
            <a:ext cx="5092501" cy="322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563306" y="5124664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Itanium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Process,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Wikipedia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Property-9:</a:t>
            </a:r>
            <a:r>
              <a:rPr kumimoji="1" lang="zh-CN" altLang="en-US" dirty="0"/>
              <a:t> </a:t>
            </a:r>
            <a:r>
              <a:rPr kumimoji="1" lang="en-US" altLang="zh-CN" dirty="0"/>
              <a:t>Usability</a:t>
            </a:r>
            <a:endParaRPr kumimoji="1" lang="zh-CN" altLang="en-US" dirty="0"/>
          </a:p>
        </p:txBody>
      </p:sp>
      <p:pic>
        <p:nvPicPr>
          <p:cNvPr id="8194" name="Picture 2" descr="Windows Mobile 6.1 - Wikipedia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31640" y="1489348"/>
            <a:ext cx="2813670" cy="375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539" y="1489348"/>
            <a:ext cx="2536676" cy="3754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Property-10: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Consistency(</a:t>
            </a:r>
            <a:r>
              <a:rPr kumimoji="1" lang="zh-CN" altLang="en-US" dirty="0"/>
              <a:t>一致性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5005076" y="2101758"/>
            <a:ext cx="3834826" cy="275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323528" y="1201316"/>
            <a:ext cx="4254837" cy="9004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6929" y="2211817"/>
            <a:ext cx="386803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rgbClr val="191919"/>
                </a:solidFill>
                <a:latin typeface="等线" panose="02010600030101010101" charset="-122"/>
                <a:ea typeface="等线" panose="02010600030101010101" charset="-122"/>
              </a:rPr>
              <a:t>据时间视频消息，</a:t>
            </a:r>
            <a:r>
              <a:rPr lang="en-US" altLang="zh-CN" sz="1600" dirty="0">
                <a:solidFill>
                  <a:srgbClr val="191919"/>
                </a:solidFill>
                <a:latin typeface="等线" panose="02010600030101010101" charset="-122"/>
                <a:ea typeface="等线" panose="02010600030101010101" charset="-122"/>
              </a:rPr>
              <a:t>6</a:t>
            </a:r>
            <a:r>
              <a:rPr lang="zh-CN" altLang="en-US" sz="1600" dirty="0">
                <a:solidFill>
                  <a:srgbClr val="191919"/>
                </a:solidFill>
                <a:latin typeface="等线" panose="02010600030101010101" charset="-122"/>
                <a:ea typeface="等线" panose="02010600030101010101" charset="-122"/>
              </a:rPr>
              <a:t>月</a:t>
            </a:r>
            <a:r>
              <a:rPr lang="en-US" altLang="zh-CN" sz="1600" dirty="0">
                <a:solidFill>
                  <a:srgbClr val="191919"/>
                </a:solidFill>
                <a:latin typeface="等线" panose="02010600030101010101" charset="-122"/>
                <a:ea typeface="等线" panose="02010600030101010101" charset="-122"/>
              </a:rPr>
              <a:t>8</a:t>
            </a:r>
            <a:r>
              <a:rPr lang="zh-CN" altLang="en-US" sz="1600" dirty="0">
                <a:solidFill>
                  <a:srgbClr val="191919"/>
                </a:solidFill>
                <a:latin typeface="等线" panose="02010600030101010101" charset="-122"/>
                <a:ea typeface="等线" panose="02010600030101010101" charset="-122"/>
              </a:rPr>
              <a:t>日，北京南站，庞女士和丈夫乘坐</a:t>
            </a:r>
            <a:r>
              <a:rPr lang="en-GB" altLang="zh-CN" sz="1600" dirty="0">
                <a:solidFill>
                  <a:srgbClr val="191919"/>
                </a:solidFill>
                <a:latin typeface="等线" panose="02010600030101010101" charset="-122"/>
                <a:ea typeface="等线" panose="02010600030101010101" charset="-122"/>
              </a:rPr>
              <a:t>G497</a:t>
            </a:r>
            <a:r>
              <a:rPr lang="zh-CN" altLang="en-US" sz="1600" dirty="0">
                <a:solidFill>
                  <a:srgbClr val="191919"/>
                </a:solidFill>
                <a:latin typeface="等线" panose="02010600030101010101" charset="-122"/>
                <a:ea typeface="等线" panose="02010600030101010101" charset="-122"/>
              </a:rPr>
              <a:t>列车，上车后发现票面上的座位坐了人。庞女士和在座位上的乘客交涉后，发现除了身份证和姓名不一样之外，她们的票和自己手上的票一模一样。</a:t>
            </a:r>
            <a:r>
              <a:rPr lang="zh-CN" altLang="en-US" sz="1600" dirty="0">
                <a:latin typeface="等线" panose="02010600030101010101" charset="-122"/>
                <a:ea typeface="等线" panose="02010600030101010101" charset="-122"/>
              </a:rPr>
              <a:t>两人均是在窗口购票，双方购票相差时间三分钟左右。双方在找到列车长之后，庞女士被安排到了另一个车厢。</a:t>
            </a:r>
            <a:endParaRPr lang="en-US" altLang="zh-CN" sz="1600" dirty="0">
              <a:latin typeface="等线" panose="02010600030101010101" charset="-122"/>
              <a:ea typeface="等线" panose="02010600030101010101" charset="-122"/>
            </a:endParaRPr>
          </a:p>
          <a:p>
            <a:pPr algn="just"/>
            <a:endParaRPr lang="en-US" altLang="zh-CN" sz="1600" dirty="0">
              <a:latin typeface="等线" panose="02010600030101010101" charset="-122"/>
              <a:ea typeface="等线" panose="02010600030101010101" charset="-122"/>
            </a:endParaRPr>
          </a:p>
          <a:p>
            <a:pPr algn="just"/>
            <a:r>
              <a:rPr lang="zh-CN" altLang="en-US" sz="1600" dirty="0">
                <a:latin typeface="等线" panose="02010600030101010101" charset="-122"/>
                <a:ea typeface="等线" panose="02010600030101010101" charset="-122"/>
              </a:rPr>
              <a:t>针对此事，</a:t>
            </a: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12306</a:t>
            </a:r>
            <a:r>
              <a:rPr lang="zh-CN" altLang="en-US" sz="1600" dirty="0">
                <a:latin typeface="等线" panose="02010600030101010101" charset="-122"/>
                <a:ea typeface="等线" panose="02010600030101010101" charset="-122"/>
              </a:rPr>
              <a:t>客服回应称这种情况很少见，可能是由于机器故障所致。</a:t>
            </a:r>
            <a:endParaRPr lang="zh-CN" altLang="en-US" sz="1600" dirty="0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Property-11:</a:t>
            </a:r>
            <a:r>
              <a:rPr kumimoji="1" lang="zh-CN" altLang="en-US" dirty="0"/>
              <a:t> </a:t>
            </a:r>
            <a:r>
              <a:rPr lang="en-US" altLang="zh-CN" dirty="0"/>
              <a:t>Fault</a:t>
            </a:r>
            <a:r>
              <a:rPr lang="zh-CN" altLang="en-US" dirty="0"/>
              <a:t> </a:t>
            </a:r>
            <a:r>
              <a:rPr lang="en-US" altLang="zh-CN" dirty="0"/>
              <a:t>Tolerance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99708"/>
            <a:ext cx="8229600" cy="3601236"/>
          </a:xfrm>
        </p:spPr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bug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Cisco</a:t>
            </a:r>
            <a:r>
              <a:rPr kumimoji="1" lang="zh-CN" altLang="en-US" dirty="0"/>
              <a:t> </a:t>
            </a:r>
            <a:r>
              <a:rPr kumimoji="1" lang="en-US" altLang="zh-CN" dirty="0"/>
              <a:t>router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br>
              <a:rPr kumimoji="1" lang="en-US" altLang="zh-CN" dirty="0"/>
            </a:br>
            <a:r>
              <a:rPr kumimoji="1" lang="en-US" altLang="zh-CN" dirty="0"/>
              <a:t>caused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cosmic</a:t>
            </a:r>
            <a:br>
              <a:rPr kumimoji="1" lang="en-US" altLang="zh-CN" dirty="0"/>
            </a:br>
            <a:r>
              <a:rPr kumimoji="1" lang="en-US" altLang="zh-CN" dirty="0"/>
              <a:t>radiation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67944" y="1299708"/>
            <a:ext cx="4892429" cy="44152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14158" y="5201318"/>
            <a:ext cx="851004" cy="2160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17043" y="4316824"/>
            <a:ext cx="35862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highlight>
                  <a:srgbClr val="FFFF00"/>
                </a:highlight>
                <a:latin typeface="Arial" panose="020B0604020202020204" pitchFamily="34" charset="0"/>
                <a:cs typeface="+mn-ea"/>
                <a:sym typeface="+mn-lt"/>
              </a:rPr>
              <a:t>Cosmic</a:t>
            </a:r>
            <a:r>
              <a:rPr kumimoji="1" lang="zh-CN" altLang="en-US" sz="2800" dirty="0">
                <a:highlight>
                  <a:srgbClr val="FFFF00"/>
                </a:highlight>
                <a:latin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1" lang="en-US" altLang="zh-CN" sz="2800" dirty="0">
                <a:highlight>
                  <a:srgbClr val="FFFF00"/>
                </a:highlight>
                <a:latin typeface="Arial" panose="020B0604020202020204" pitchFamily="34" charset="0"/>
                <a:cs typeface="+mn-ea"/>
                <a:sym typeface="+mn-lt"/>
              </a:rPr>
              <a:t>radiation</a:t>
            </a:r>
            <a:endParaRPr kumimoji="1" lang="zh-CN" altLang="en-US" sz="2800" dirty="0">
              <a:highlight>
                <a:srgbClr val="FFFF00"/>
              </a:highlight>
              <a:latin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7" name="直线连接符 6"/>
          <p:cNvCxnSpPr>
            <a:stCxn id="5" idx="0"/>
            <a:endCxn id="6" idx="2"/>
          </p:cNvCxnSpPr>
          <p:nvPr/>
        </p:nvCxnSpPr>
        <p:spPr>
          <a:xfrm flipV="1">
            <a:off x="6939660" y="4840044"/>
            <a:ext cx="570498" cy="36127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osmic rays could power subsurface life in the universe - ExtremeTech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57200" y="3569438"/>
            <a:ext cx="3127896" cy="173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线箭头连接符 23"/>
          <p:cNvCxnSpPr/>
          <p:nvPr/>
        </p:nvCxnSpPr>
        <p:spPr>
          <a:xfrm>
            <a:off x="1798849" y="3087523"/>
            <a:ext cx="16667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1798849" y="3332411"/>
            <a:ext cx="1666754" cy="0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Property-11:</a:t>
            </a:r>
            <a:r>
              <a:rPr kumimoji="1" lang="zh-CN" altLang="en-US" dirty="0"/>
              <a:t> </a:t>
            </a:r>
            <a:r>
              <a:rPr lang="en-US" altLang="zh-CN" dirty="0"/>
              <a:t>Fault</a:t>
            </a:r>
            <a:r>
              <a:rPr lang="zh-CN" altLang="en-US" dirty="0"/>
              <a:t> </a:t>
            </a:r>
            <a:r>
              <a:rPr lang="en-US" altLang="zh-CN" dirty="0"/>
              <a:t>Tolerance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718052" y="2716088"/>
            <a:ext cx="943578" cy="94357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70831" y="3551848"/>
            <a:ext cx="575560" cy="58307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952887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339253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25619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111986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952887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kumimoji="1" lang="zh-CN" altLang="en-US" sz="9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339253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kumimoji="1" lang="zh-CN" altLang="en-US" sz="135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25619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kumimoji="1" lang="zh-CN" altLang="en-US" sz="135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111986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kumimoji="1" lang="zh-CN" altLang="en-US" sz="9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52887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339253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25619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11986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952887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339253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725619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11986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952887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339253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725619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111986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7" name="直线箭头连接符 56"/>
          <p:cNvCxnSpPr/>
          <p:nvPr/>
        </p:nvCxnSpPr>
        <p:spPr>
          <a:xfrm>
            <a:off x="4339253" y="2595853"/>
            <a:ext cx="0" cy="30189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/>
          <p:nvPr/>
        </p:nvCxnSpPr>
        <p:spPr>
          <a:xfrm>
            <a:off x="5111985" y="2595853"/>
            <a:ext cx="0" cy="301895"/>
          </a:xfrm>
          <a:prstGeom prst="straightConnector1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5602310" y="2216869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Row Buffer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602310" y="2996256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Row 1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602310" y="3382622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Row 2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602310" y="3768988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Row 3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602310" y="4155355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Row 4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5131" y="5032765"/>
            <a:ext cx="5265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Rowhammer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Attack: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flip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bits!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线箭头连接符 23"/>
          <p:cNvCxnSpPr/>
          <p:nvPr/>
        </p:nvCxnSpPr>
        <p:spPr>
          <a:xfrm>
            <a:off x="1798849" y="3087523"/>
            <a:ext cx="16667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1798849" y="3332411"/>
            <a:ext cx="1666754" cy="0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Property-11:</a:t>
            </a:r>
            <a:r>
              <a:rPr kumimoji="1" lang="zh-CN" altLang="en-US" dirty="0"/>
              <a:t> </a:t>
            </a:r>
            <a:r>
              <a:rPr lang="en-US" altLang="zh-CN" dirty="0"/>
              <a:t>Fault</a:t>
            </a:r>
            <a:r>
              <a:rPr lang="zh-CN" altLang="en-US" dirty="0"/>
              <a:t> </a:t>
            </a:r>
            <a:r>
              <a:rPr lang="en-US" altLang="zh-CN" dirty="0"/>
              <a:t>Tolerance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718052" y="2716088"/>
            <a:ext cx="943578" cy="94357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70831" y="3551848"/>
            <a:ext cx="575560" cy="58307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952887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339253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25619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111986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952887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kumimoji="1" lang="zh-CN" altLang="en-US" sz="9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339253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kumimoji="1" lang="zh-CN" altLang="en-US" sz="135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25619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kumimoji="1" lang="zh-CN" altLang="en-US" sz="135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111986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kumimoji="1" lang="zh-CN" altLang="en-US" sz="9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52887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339253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25619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11986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952887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339253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725619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11986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952887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339253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725619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111986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7" name="直线箭头连接符 56"/>
          <p:cNvCxnSpPr/>
          <p:nvPr/>
        </p:nvCxnSpPr>
        <p:spPr>
          <a:xfrm>
            <a:off x="4339253" y="2595853"/>
            <a:ext cx="0" cy="30189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/>
          <p:nvPr/>
        </p:nvCxnSpPr>
        <p:spPr>
          <a:xfrm>
            <a:off x="5111985" y="2595853"/>
            <a:ext cx="0" cy="301895"/>
          </a:xfrm>
          <a:prstGeom prst="straightConnector1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5602310" y="2216869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Row Buffer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602310" y="2996256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Row 1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602310" y="3382622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Row 2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602310" y="3768988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Row 3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602310" y="4155355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Row 4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55131" y="5032765"/>
            <a:ext cx="5265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Rowhammer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Attack: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flip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bits!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repeatCount="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EFA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repeatCount="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EFA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repeatCount="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EFA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repeatCount="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EFA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线箭头连接符 23"/>
          <p:cNvCxnSpPr/>
          <p:nvPr/>
        </p:nvCxnSpPr>
        <p:spPr>
          <a:xfrm>
            <a:off x="1798849" y="3087523"/>
            <a:ext cx="16667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1798849" y="3332411"/>
            <a:ext cx="1666754" cy="0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136937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Property-11:</a:t>
            </a:r>
            <a:r>
              <a:rPr kumimoji="1" lang="zh-CN" altLang="en-US" dirty="0"/>
              <a:t> </a:t>
            </a:r>
            <a:br>
              <a:rPr kumimoji="1" lang="en-US" altLang="zh-CN" dirty="0"/>
            </a:br>
            <a:r>
              <a:rPr lang="en-US" altLang="zh-CN" dirty="0"/>
              <a:t>Fault</a:t>
            </a:r>
            <a:r>
              <a:rPr lang="zh-CN" altLang="en-US" dirty="0"/>
              <a:t> </a:t>
            </a:r>
            <a:r>
              <a:rPr lang="en-US" altLang="zh-CN" dirty="0"/>
              <a:t>Tolerance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718052" y="2716088"/>
            <a:ext cx="943578" cy="94357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70831" y="3551848"/>
            <a:ext cx="575560" cy="58307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952887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339253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25619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111986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952887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kumimoji="1" lang="zh-CN" altLang="en-US" sz="9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339253" y="3332411"/>
            <a:ext cx="386366" cy="386366"/>
          </a:xfrm>
          <a:prstGeom prst="rect">
            <a:avLst/>
          </a:prstGeom>
          <a:solidFill>
            <a:srgbClr val="F23C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kumimoji="1" lang="zh-CN" altLang="en-US" sz="135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25619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kumimoji="1" lang="zh-CN" altLang="en-US" sz="135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111986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kumimoji="1" lang="zh-CN" altLang="en-US" sz="9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52887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339253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25619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11986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952887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339253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725619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11986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952887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339253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725619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111986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7" name="直线箭头连接符 56"/>
          <p:cNvCxnSpPr/>
          <p:nvPr/>
        </p:nvCxnSpPr>
        <p:spPr>
          <a:xfrm>
            <a:off x="4339253" y="2595853"/>
            <a:ext cx="0" cy="30189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/>
          <p:nvPr/>
        </p:nvCxnSpPr>
        <p:spPr>
          <a:xfrm>
            <a:off x="5111985" y="2595853"/>
            <a:ext cx="0" cy="301895"/>
          </a:xfrm>
          <a:prstGeom prst="straightConnector1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5602310" y="2216869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Row Buffer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602310" y="2996256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Row 1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602310" y="3382622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Row 2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602310" y="3768988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Row 3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602310" y="4155355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Row 4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aphicFrame>
        <p:nvGraphicFramePr>
          <p:cNvPr id="49" name="Content Placeholder 4"/>
          <p:cNvGraphicFramePr/>
          <p:nvPr/>
        </p:nvGraphicFramePr>
        <p:xfrm>
          <a:off x="5111986" y="134484"/>
          <a:ext cx="3899066" cy="163915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912042"/>
                <a:gridCol w="716324"/>
                <a:gridCol w="1270700"/>
              </a:tblGrid>
              <a:tr h="32783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 Architecture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Access-Rate</a:t>
                      </a:r>
                      <a:endParaRPr lang="en-US" sz="1400" b="1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7831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Haswell (2013)</a:t>
                      </a:r>
                      <a:endParaRPr lang="en-US" sz="12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22.9K</a:t>
                      </a:r>
                      <a:endParaRPr lang="en-US" sz="1200" b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12.3M/sec</a:t>
                      </a:r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831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Ivy</a:t>
                      </a:r>
                      <a:r>
                        <a:rPr lang="en-US" sz="1200" b="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Bridge (2012)</a:t>
                      </a:r>
                      <a:endParaRPr lang="en-US" sz="12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20.7K</a:t>
                      </a:r>
                      <a:endParaRPr lang="en-US" sz="1200" b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11.7M/sec</a:t>
                      </a:r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831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Sandy Bridge (2011)</a:t>
                      </a:r>
                      <a:endParaRPr lang="en-US" sz="12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16.1K</a:t>
                      </a:r>
                      <a:endParaRPr lang="en-US" sz="1200" b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11.6M/sec</a:t>
                      </a:r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831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AMD</a:t>
                      </a:r>
                      <a:r>
                        <a:rPr lang="en-US" sz="1200" b="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Piledriver (2012)</a:t>
                      </a:r>
                      <a:endParaRPr lang="en-US" sz="12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59</a:t>
                      </a:r>
                      <a:endParaRPr lang="en-US" sz="1200" b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6.1M/sec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0" name="矩形 49"/>
          <p:cNvSpPr/>
          <p:nvPr/>
        </p:nvSpPr>
        <p:spPr>
          <a:xfrm>
            <a:off x="655131" y="5032765"/>
            <a:ext cx="5265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Rowhammer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Attack: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flip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bits!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Property-12: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Security</a:t>
            </a:r>
            <a:endParaRPr kumimoji="1" lang="zh-CN" altLang="en-US" dirty="0"/>
          </a:p>
        </p:txBody>
      </p:sp>
      <p:pic>
        <p:nvPicPr>
          <p:cNvPr id="4" name="Picture 4" descr="5122f5683910f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736" y="4081636"/>
            <a:ext cx="4655689" cy="1080120"/>
          </a:xfrm>
          <a:prstGeom prst="rect">
            <a:avLst/>
          </a:prstGeom>
        </p:spPr>
      </p:pic>
      <p:pic>
        <p:nvPicPr>
          <p:cNvPr id="5" name="Picture 2" descr="Recovering FDE encryption keys, with FROS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220072" y="1903160"/>
            <a:ext cx="1580468" cy="210646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</p:pic>
      <p:pic>
        <p:nvPicPr>
          <p:cNvPr id="6" name="Picture 4" descr="A Galaxy Nexus in the freezer, preparing to give up its encryption key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5736" y="1903160"/>
            <a:ext cx="2808624" cy="210646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</p:pic>
      <p:sp>
        <p:nvSpPr>
          <p:cNvPr id="9" name="矩形 8"/>
          <p:cNvSpPr/>
          <p:nvPr/>
        </p:nvSpPr>
        <p:spPr>
          <a:xfrm>
            <a:off x="486592" y="1327096"/>
            <a:ext cx="8477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Cold-boot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attack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physically attack that can scan memory to get any plaintext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4016" y="5316805"/>
            <a:ext cx="8820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Müller, </a:t>
            </a:r>
            <a:r>
              <a:rPr lang="en-US" altLang="zh-CN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Tilo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Michael </a:t>
            </a:r>
            <a:r>
              <a:rPr lang="en-US" altLang="zh-CN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Spreitzenbarth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"Frost." </a:t>
            </a:r>
            <a:r>
              <a:rPr lang="en-US" altLang="zh-CN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Cryptography and Network Security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Springer Berlin Heidelberg, 2013.</a:t>
            </a:r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Property-12: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Security</a:t>
            </a:r>
            <a:endParaRPr kumimoji="1" lang="zh-CN" altLang="en-US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39552" y="1689983"/>
            <a:ext cx="1642441" cy="2463661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8" name="矩形 7"/>
          <p:cNvSpPr/>
          <p:nvPr/>
        </p:nvSpPr>
        <p:spPr>
          <a:xfrm>
            <a:off x="0" y="5244796"/>
            <a:ext cx="88924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err="1">
                <a:solidFill>
                  <a:srgbClr val="000000"/>
                </a:solidFill>
                <a:latin typeface="等线" panose="02010600030101010101" charset="-122"/>
              </a:rPr>
              <a:t>Cai</a:t>
            </a:r>
            <a:r>
              <a:rPr lang="en-US" altLang="zh-CN" sz="1200" dirty="0">
                <a:solidFill>
                  <a:srgbClr val="000000"/>
                </a:solidFill>
                <a:latin typeface="等线" panose="02010600030101010101" charset="-122"/>
              </a:rPr>
              <a:t>, Liang, and </a:t>
            </a:r>
            <a:r>
              <a:rPr lang="en-US" altLang="zh-CN" sz="1200" dirty="0" err="1">
                <a:solidFill>
                  <a:srgbClr val="000000"/>
                </a:solidFill>
                <a:latin typeface="等线" panose="02010600030101010101" charset="-122"/>
              </a:rPr>
              <a:t>Hao</a:t>
            </a:r>
            <a:r>
              <a:rPr lang="en-US" altLang="zh-CN" sz="1200" dirty="0">
                <a:solidFill>
                  <a:srgbClr val="000000"/>
                </a:solidFill>
                <a:latin typeface="等线" panose="02010600030101010101" charset="-122"/>
              </a:rPr>
              <a:t> Chen. "</a:t>
            </a:r>
            <a:r>
              <a:rPr lang="en-US" altLang="zh-CN" sz="1200" dirty="0" err="1">
                <a:solidFill>
                  <a:srgbClr val="000000"/>
                </a:solidFill>
                <a:latin typeface="等线" panose="02010600030101010101" charset="-122"/>
              </a:rPr>
              <a:t>TouchLogger</a:t>
            </a:r>
            <a:r>
              <a:rPr lang="en-US" altLang="zh-CN" sz="1200" dirty="0">
                <a:solidFill>
                  <a:srgbClr val="000000"/>
                </a:solidFill>
                <a:latin typeface="等线" panose="02010600030101010101" charset="-122"/>
              </a:rPr>
              <a:t>: Inferring Keystrokes on Touch Screen from Smartphone motion." </a:t>
            </a:r>
            <a:r>
              <a:rPr lang="en-US" altLang="zh-CN" sz="1200" i="1" dirty="0" err="1">
                <a:solidFill>
                  <a:srgbClr val="000000"/>
                </a:solidFill>
                <a:latin typeface="等线" panose="02010600030101010101" charset="-122"/>
              </a:rPr>
              <a:t>HotSec</a:t>
            </a:r>
            <a:r>
              <a:rPr lang="en-US" altLang="zh-CN" sz="1200" dirty="0">
                <a:solidFill>
                  <a:srgbClr val="000000"/>
                </a:solidFill>
                <a:latin typeface="等线" panose="02010600030101010101" charset="-122"/>
              </a:rPr>
              <a:t>. 2011.</a:t>
            </a:r>
            <a:endParaRPr lang="zh-CN" altLang="en-US" sz="1200" dirty="0">
              <a:solidFill>
                <a:srgbClr val="000000"/>
              </a:solidFill>
              <a:latin typeface="等线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478873" y="1689983"/>
            <a:ext cx="6053567" cy="2463661"/>
          </a:xfrm>
          <a:prstGeom prst="rect">
            <a:avLst/>
          </a:prstGeom>
          <a:solidFill>
            <a:srgbClr val="7030A0"/>
          </a:solidFill>
          <a:ln w="19050">
            <a:solidFill>
              <a:srgbClr val="7030A0"/>
            </a:solidFill>
          </a:ln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57200" y="4621353"/>
            <a:ext cx="8229600" cy="900442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Side-Channel: infer PIN code through motion-detector</a:t>
            </a:r>
            <a:endParaRPr lang="en-US" altLang="zh-CN" sz="2000" b="1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Property-13: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Privacy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701824" y="1128854"/>
            <a:ext cx="7740352" cy="44308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1028" name="Picture 4" descr="Mark Zuckerberg has friends, they just live on the Metaverse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539552" y="1273324"/>
            <a:ext cx="3182447" cy="17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040212" y="1273324"/>
            <a:ext cx="4355976" cy="1790127"/>
          </a:xfrm>
          <a:prstGeom prst="rect">
            <a:avLst/>
          </a:prstGeom>
        </p:spPr>
      </p:pic>
      <p:pic>
        <p:nvPicPr>
          <p:cNvPr id="1030" name="Picture 6" descr="猴子“脑波打电玩”影片曝光马斯克如此调侃- 万维读者网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3420958"/>
            <a:ext cx="3182447" cy="202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马斯克公布脑机接口系统：可iPhone控制，明年人体测试_10%公司_澎湃新闻-The Pap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66480" y="3445184"/>
            <a:ext cx="3531096" cy="199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3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lang="en-US" altLang="zh-CN" dirty="0"/>
              <a:t>Metaverse,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Interface…</a:t>
            </a:r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Property-14:</a:t>
            </a:r>
            <a:r>
              <a:rPr kumimoji="1" lang="zh-CN" altLang="en-US" dirty="0"/>
              <a:t> </a:t>
            </a:r>
            <a:r>
              <a:rPr kumimoji="1" lang="en-US" altLang="zh-CN" dirty="0"/>
              <a:t>Trust</a:t>
            </a:r>
            <a:endParaRPr kumimoji="1" lang="zh-CN" altLang="en-US" dirty="0"/>
          </a:p>
        </p:txBody>
      </p:sp>
      <p:pic>
        <p:nvPicPr>
          <p:cNvPr id="6146" name="Picture 2" descr="buildings exploding - Google Search | Fight club, Where is my mind, Movies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1637928" y="1345332"/>
            <a:ext cx="5868144" cy="366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267743" y="5130240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Fighting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Club,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1999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85668" y="1489348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Guess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where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your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money?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Conflict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Properties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5332"/>
            <a:ext cx="8229600" cy="3555612"/>
          </a:xfrm>
        </p:spPr>
        <p:txBody>
          <a:bodyPr/>
          <a:lstStyle/>
          <a:p>
            <a:r>
              <a:rPr kumimoji="1" lang="en-US" altLang="zh-CN" dirty="0"/>
              <a:t>Usability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Privacy</a:t>
            </a:r>
            <a:endParaRPr kumimoji="1" lang="en-US" altLang="zh-CN" dirty="0"/>
          </a:p>
          <a:p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Security</a:t>
            </a:r>
            <a:endParaRPr kumimoji="1" lang="en-US" altLang="zh-CN" dirty="0"/>
          </a:p>
          <a:p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Energy</a:t>
            </a:r>
            <a:endParaRPr kumimoji="1" lang="en-US" altLang="zh-CN" dirty="0"/>
          </a:p>
          <a:p>
            <a:r>
              <a:rPr kumimoji="1" lang="en-US" altLang="zh-CN" dirty="0"/>
              <a:t>Fault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Tolerance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Consistency</a:t>
            </a:r>
            <a:endParaRPr kumimoji="1" lang="en-US" altLang="zh-CN" dirty="0"/>
          </a:p>
          <a:p>
            <a:r>
              <a:rPr kumimoji="1" lang="en-US" altLang="zh-CN" dirty="0"/>
              <a:t>...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complexity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 Complexity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Types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u="sng" dirty="0"/>
              <a:t>Emergent properties</a:t>
            </a:r>
            <a:r>
              <a:rPr lang="en-US" altLang="zh-CN" sz="2000" dirty="0"/>
              <a:t> (</a:t>
            </a:r>
            <a:r>
              <a:rPr lang="en-US" altLang="zh-CN" sz="2000" dirty="0">
                <a:solidFill>
                  <a:srgbClr val="0096FF"/>
                </a:solidFill>
              </a:rPr>
              <a:t>surprise!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pPr lvl="1"/>
            <a:r>
              <a:rPr lang="en-US" altLang="zh-CN" dirty="0"/>
              <a:t>The properties that are not considered at design time</a:t>
            </a:r>
            <a:endParaRPr lang="en-US" altLang="zh-CN" dirty="0"/>
          </a:p>
          <a:p>
            <a:r>
              <a:rPr lang="en-US" altLang="zh-CN" sz="2000" u="sng" dirty="0"/>
              <a:t>Propagation of effects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0096FF"/>
                </a:solidFill>
              </a:rPr>
              <a:t>butterfly</a:t>
            </a:r>
            <a:r>
              <a:rPr lang="zh-CN" altLang="en-US" sz="2000" dirty="0">
                <a:solidFill>
                  <a:srgbClr val="0096FF"/>
                </a:solidFill>
              </a:rPr>
              <a:t> </a:t>
            </a:r>
            <a:r>
              <a:rPr lang="en-US" altLang="zh-CN" sz="2000" dirty="0">
                <a:solidFill>
                  <a:srgbClr val="0096FF"/>
                </a:solidFill>
              </a:rPr>
              <a:t>effort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pPr lvl="1"/>
            <a:r>
              <a:rPr lang="en-US" altLang="zh-CN" dirty="0"/>
              <a:t>Small change -&gt; big effect</a:t>
            </a:r>
            <a:endParaRPr lang="en-US" altLang="zh-CN" dirty="0"/>
          </a:p>
          <a:p>
            <a:r>
              <a:rPr lang="en-US" altLang="zh-CN" sz="2000" u="sng" dirty="0"/>
              <a:t>Incommensurate(</a:t>
            </a:r>
            <a:r>
              <a:rPr lang="zh-CN" altLang="en-US" sz="2000" u="sng" dirty="0"/>
              <a:t>不相称的</a:t>
            </a:r>
            <a:r>
              <a:rPr lang="en-US" altLang="zh-CN" sz="2000" u="sng" dirty="0"/>
              <a:t>) scaling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0096FF"/>
                </a:solidFill>
              </a:rPr>
              <a:t>growing</a:t>
            </a:r>
            <a:r>
              <a:rPr lang="zh-CN" altLang="en-US" sz="2000" dirty="0">
                <a:solidFill>
                  <a:srgbClr val="0096FF"/>
                </a:solidFill>
              </a:rPr>
              <a:t> </a:t>
            </a:r>
            <a:r>
              <a:rPr lang="en-US" altLang="zh-CN" sz="2000" dirty="0">
                <a:solidFill>
                  <a:srgbClr val="0096FF"/>
                </a:solidFill>
              </a:rPr>
              <a:t>pains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pPr lvl="1"/>
            <a:r>
              <a:rPr lang="en-US" altLang="zh-CN" dirty="0"/>
              <a:t>Design for small model may not scale</a:t>
            </a:r>
            <a:endParaRPr lang="en-US" altLang="zh-CN" dirty="0"/>
          </a:p>
          <a:p>
            <a:r>
              <a:rPr lang="en-US" altLang="zh-CN" sz="2000" u="sng" dirty="0"/>
              <a:t>Trade-offs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0096FF"/>
                </a:solidFill>
              </a:rPr>
              <a:t>waterbed</a:t>
            </a:r>
            <a:r>
              <a:rPr lang="zh-CN" altLang="en-US" sz="2000" dirty="0">
                <a:solidFill>
                  <a:srgbClr val="0096FF"/>
                </a:solidFill>
              </a:rPr>
              <a:t> </a:t>
            </a:r>
            <a:r>
              <a:rPr lang="en-US" altLang="zh-CN" sz="2000" dirty="0">
                <a:solidFill>
                  <a:srgbClr val="0096FF"/>
                </a:solidFill>
              </a:rPr>
              <a:t>effect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pPr lvl="1"/>
            <a:r>
              <a:rPr lang="en-US" altLang="zh-CN" dirty="0"/>
              <a:t>You cannot sell the cow and drink the milk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Emergent Properties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Features</a:t>
            </a:r>
            <a:endParaRPr lang="en-US" altLang="zh-CN" dirty="0"/>
          </a:p>
          <a:p>
            <a:pPr lvl="1"/>
            <a:r>
              <a:rPr lang="en-US" altLang="zh-CN" dirty="0"/>
              <a:t>No evident in the individual components of a system</a:t>
            </a:r>
            <a:endParaRPr lang="en-US" altLang="zh-CN" dirty="0"/>
          </a:p>
          <a:p>
            <a:pPr lvl="1"/>
            <a:r>
              <a:rPr lang="en-US" altLang="zh-CN" dirty="0"/>
              <a:t>But show up when combining those components </a:t>
            </a:r>
            <a:endParaRPr lang="en-US" altLang="zh-CN" dirty="0"/>
          </a:p>
          <a:p>
            <a:pPr lvl="1"/>
            <a:r>
              <a:rPr lang="en-US" altLang="zh-CN" dirty="0"/>
              <a:t>Might also be called surprises</a:t>
            </a:r>
            <a:endParaRPr lang="en-US" altLang="zh-CN" dirty="0"/>
          </a:p>
          <a:p>
            <a:pPr lvl="1"/>
            <a:r>
              <a:rPr lang="en-US" altLang="zh-CN" dirty="0"/>
              <a:t>An unalterable fact of life: some things turn up </a:t>
            </a:r>
            <a:r>
              <a:rPr lang="en-US" altLang="zh-CN" dirty="0">
                <a:solidFill>
                  <a:srgbClr val="0096FF"/>
                </a:solidFill>
              </a:rPr>
              <a:t>only when a system is built</a:t>
            </a:r>
            <a:endParaRPr lang="en-US" altLang="zh-CN" dirty="0">
              <a:solidFill>
                <a:srgbClr val="0096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Emergent Properties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7301"/>
            <a:ext cx="8003232" cy="4560507"/>
          </a:xfrm>
        </p:spPr>
        <p:txBody>
          <a:bodyPr>
            <a:normAutofit/>
          </a:bodyPr>
          <a:lstStyle/>
          <a:p>
            <a:r>
              <a:rPr lang="en-US" altLang="zh-CN" dirty="0"/>
              <a:t>The Millennium Bridge </a:t>
            </a:r>
            <a:endParaRPr lang="en-US" altLang="zh-CN" dirty="0"/>
          </a:p>
          <a:p>
            <a:pPr lvl="1"/>
            <a:r>
              <a:rPr lang="en-US" altLang="zh-CN" dirty="0"/>
              <a:t>For pedestrians over the River Thames in London </a:t>
            </a:r>
            <a:endParaRPr lang="en-US" altLang="zh-CN" dirty="0"/>
          </a:p>
          <a:p>
            <a:pPr lvl="1"/>
            <a:r>
              <a:rPr lang="en-US" altLang="zh-CN" dirty="0"/>
              <a:t>Pedestrians synchronize their footsteps when the bridge sways, causing it to sway even more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It had to be closed after only a few days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627787" y="2713484"/>
            <a:ext cx="3840113" cy="21313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Emergent Property Example: Ethernet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2676127"/>
          </a:xfrm>
        </p:spPr>
        <p:txBody>
          <a:bodyPr>
            <a:normAutofit/>
          </a:bodyPr>
          <a:lstStyle/>
          <a:p>
            <a:r>
              <a:rPr lang="en-US" altLang="zh-CN" dirty="0"/>
              <a:t>All computers share single cable</a:t>
            </a:r>
            <a:endParaRPr lang="en-US" altLang="zh-CN" dirty="0"/>
          </a:p>
          <a:p>
            <a:r>
              <a:rPr lang="en-US" altLang="zh-CN" dirty="0"/>
              <a:t>Goal is reliable delivery</a:t>
            </a:r>
            <a:endParaRPr lang="en-US" altLang="zh-CN" dirty="0"/>
          </a:p>
          <a:p>
            <a:r>
              <a:rPr lang="en-US" altLang="zh-CN" dirty="0"/>
              <a:t>Listen while sending to detect collisions</a:t>
            </a:r>
            <a:endParaRPr lang="en-US" altLang="zh-CN" dirty="0"/>
          </a:p>
          <a:p>
            <a:pPr lvl="1"/>
            <a:r>
              <a:rPr lang="en-US" altLang="zh-CN" dirty="0"/>
              <a:t>If two nodes sends data at the same time, then </a:t>
            </a:r>
            <a:r>
              <a:rPr lang="en-US" altLang="zh-CN" dirty="0">
                <a:solidFill>
                  <a:srgbClr val="FF0000"/>
                </a:solidFill>
              </a:rPr>
              <a:t>both cancel</a:t>
            </a:r>
            <a:r>
              <a:rPr lang="en-US" altLang="zh-CN" dirty="0"/>
              <a:t> and wait for a random time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55576" y="4441676"/>
            <a:ext cx="75608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259632" y="4441676"/>
            <a:ext cx="0" cy="3600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71600" y="4801716"/>
            <a:ext cx="576064" cy="5760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</a:rPr>
              <a:t>A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812360" y="4441676"/>
            <a:ext cx="0" cy="3600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24328" y="4801716"/>
            <a:ext cx="576064" cy="5760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</a:rPr>
              <a:t>B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45043" y="476856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Max length: 1km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4223" y="4034543"/>
            <a:ext cx="1176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charset="-122"/>
              </a:rPr>
              <a:t>00011011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51950" y="4034543"/>
            <a:ext cx="1048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charset="-122"/>
              </a:rPr>
              <a:t>1101100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>
                <a:latin typeface="Arial" panose="020B0604020202020204" pitchFamily="34" charset="0"/>
                <a:ea typeface="等线" panose="02010600030101010101" charset="-122"/>
              </a:rPr>
            </a:fld>
            <a:endParaRPr lang="zh-CN" altLang="en-US" dirty="0">
              <a:latin typeface="Arial" panose="020B0604020202020204" pitchFamily="34" charset="0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Does Collision Detection Work?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785491"/>
            <a:ext cx="8579296" cy="2808313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What if A finishes sending before data from B arrives?</a:t>
            </a:r>
            <a:endParaRPr lang="en-US" altLang="zh-CN" sz="2000" dirty="0"/>
          </a:p>
          <a:p>
            <a:pPr lvl="1"/>
            <a:r>
              <a:rPr lang="en-US" altLang="zh-CN" sz="1800" dirty="0"/>
              <a:t>1km at 60% speed of light = 5 </a:t>
            </a:r>
            <a:r>
              <a:rPr lang="en-US" altLang="zh-CN" sz="1800" dirty="0" err="1"/>
              <a:t>ms</a:t>
            </a:r>
            <a:r>
              <a:rPr lang="en-US" altLang="zh-CN" sz="1800" dirty="0"/>
              <a:t> (</a:t>
            </a:r>
            <a:r>
              <a:rPr lang="en-US" altLang="zh-CN" sz="1800" dirty="0">
                <a:solidFill>
                  <a:srgbClr val="FF0000"/>
                </a:solidFill>
              </a:rPr>
              <a:t>micro</a:t>
            </a:r>
            <a:r>
              <a:rPr lang="en-US" altLang="zh-CN" sz="1800" dirty="0"/>
              <a:t>seconds)</a:t>
            </a:r>
            <a:endParaRPr lang="en-US" altLang="zh-CN" sz="1800" dirty="0"/>
          </a:p>
          <a:p>
            <a:pPr lvl="1"/>
            <a:r>
              <a:rPr lang="en-US" altLang="zh-CN" sz="1800" dirty="0"/>
              <a:t>Original Ethernet Spec: 3 Mbit/</a:t>
            </a:r>
            <a:r>
              <a:rPr lang="en-US" altLang="zh-CN" sz="1800" dirty="0">
                <a:solidFill>
                  <a:srgbClr val="FF0000"/>
                </a:solidFill>
              </a:rPr>
              <a:t>sec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lvl="2"/>
            <a:r>
              <a:rPr lang="en-US" altLang="zh-CN" sz="1600" dirty="0"/>
              <a:t>A can send 15 bits before bit 1 arrives at B</a:t>
            </a:r>
            <a:endParaRPr lang="en-US" altLang="zh-CN" sz="1600" dirty="0"/>
          </a:p>
          <a:p>
            <a:pPr lvl="2"/>
            <a:r>
              <a:rPr lang="en-US" altLang="zh-CN" sz="1600" dirty="0"/>
              <a:t>A must keep sending for </a:t>
            </a:r>
            <a:r>
              <a:rPr lang="en-US" altLang="zh-CN" sz="1600" dirty="0">
                <a:solidFill>
                  <a:srgbClr val="FF0000"/>
                </a:solidFill>
              </a:rPr>
              <a:t>2*5 </a:t>
            </a:r>
            <a:r>
              <a:rPr lang="en-US" altLang="zh-CN" sz="1600" dirty="0" err="1">
                <a:solidFill>
                  <a:srgbClr val="FF0000"/>
                </a:solidFill>
              </a:rPr>
              <a:t>ms</a:t>
            </a:r>
            <a:r>
              <a:rPr lang="zh-CN" altLang="en-US" sz="1600" dirty="0"/>
              <a:t> </a:t>
            </a:r>
            <a:r>
              <a:rPr lang="en-US" altLang="zh-CN" sz="1600" dirty="0"/>
              <a:t>(to detect </a:t>
            </a:r>
            <a:r>
              <a:rPr lang="en-US" altLang="zh-CN" sz="1600" dirty="0">
                <a:solidFill>
                  <a:srgbClr val="FF0000"/>
                </a:solidFill>
              </a:rPr>
              <a:t>collision</a:t>
            </a:r>
            <a:r>
              <a:rPr lang="en-US" altLang="zh-CN" sz="1600" dirty="0"/>
              <a:t> when first bit from B arrives)</a:t>
            </a:r>
            <a:endParaRPr lang="en-US" altLang="zh-CN" sz="1600" dirty="0"/>
          </a:p>
          <a:p>
            <a:pPr lvl="1"/>
            <a:r>
              <a:rPr lang="en-US" altLang="zh-CN" sz="1800" dirty="0"/>
              <a:t>Minimum packet size is 5*2*3 = 30 bits</a:t>
            </a:r>
            <a:endParaRPr lang="en-US" altLang="zh-CN" sz="1800" dirty="0"/>
          </a:p>
          <a:p>
            <a:pPr lvl="1"/>
            <a:r>
              <a:rPr lang="en-US" altLang="zh-CN" sz="1800" dirty="0"/>
              <a:t>The default header is 5 bytes (40 bits), so </a:t>
            </a:r>
            <a:r>
              <a:rPr lang="en-US" altLang="zh-CN" sz="1800" dirty="0">
                <a:solidFill>
                  <a:srgbClr val="0096FF"/>
                </a:solidFill>
              </a:rPr>
              <a:t>no problem for now</a:t>
            </a:r>
            <a:endParaRPr lang="zh-CN" altLang="en-US" sz="1800" dirty="0">
              <a:solidFill>
                <a:srgbClr val="0096FF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55576" y="1561356"/>
            <a:ext cx="75608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259632" y="1561356"/>
            <a:ext cx="0" cy="3600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971600" y="1921396"/>
            <a:ext cx="576064" cy="5760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</a:rPr>
              <a:t>A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812360" y="1561356"/>
            <a:ext cx="0" cy="3600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524328" y="1921396"/>
            <a:ext cx="576064" cy="5760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</a:rPr>
              <a:t>B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45043" y="188824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Max length: 1km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4223" y="1154223"/>
            <a:ext cx="1176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00011011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51950" y="1154223"/>
            <a:ext cx="1048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1101100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2" name="幻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923915" y="140335"/>
            <a:ext cx="317373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要监听</a:t>
            </a:r>
            <a:r>
              <a:rPr lang="en-US" altLang="zh-CN" sz="1400"/>
              <a:t>10ms</a:t>
            </a:r>
            <a:r>
              <a:rPr lang="zh-CN" altLang="en-US" sz="1400"/>
              <a:t>是因为</a:t>
            </a:r>
            <a:r>
              <a:rPr lang="en-US" altLang="zh-CN" sz="1400"/>
              <a:t>B</a:t>
            </a:r>
            <a:r>
              <a:rPr lang="zh-CN" altLang="en-US" sz="1400"/>
              <a:t>只有在接收到</a:t>
            </a:r>
            <a:r>
              <a:rPr lang="en-US" altLang="zh-CN" sz="1400"/>
              <a:t>A</a:t>
            </a:r>
            <a:r>
              <a:rPr lang="zh-CN" altLang="en-US" sz="1400"/>
              <a:t>的</a:t>
            </a:r>
            <a:r>
              <a:rPr lang="en-US" altLang="zh-CN" sz="1400"/>
              <a:t>bit</a:t>
            </a:r>
            <a:r>
              <a:rPr lang="zh-CN" altLang="en-US" sz="1400"/>
              <a:t>才会发送返回信息，而</a:t>
            </a:r>
            <a:r>
              <a:rPr lang="en-US" altLang="zh-CN" sz="1400"/>
              <a:t>A</a:t>
            </a:r>
            <a:r>
              <a:rPr lang="zh-CN" altLang="en-US" sz="1400"/>
              <a:t>只有通过</a:t>
            </a:r>
            <a:r>
              <a:rPr lang="en-US" altLang="zh-CN" sz="1400"/>
              <a:t>B</a:t>
            </a:r>
            <a:r>
              <a:rPr lang="zh-CN" altLang="en-US" sz="1400"/>
              <a:t>返回的第一个</a:t>
            </a:r>
            <a:r>
              <a:rPr lang="en-US" altLang="zh-CN" sz="1400"/>
              <a:t>bit</a:t>
            </a:r>
            <a:r>
              <a:rPr lang="zh-CN" altLang="en-US" sz="1400"/>
              <a:t>才能知道是否能继续发送，</a:t>
            </a:r>
            <a:r>
              <a:rPr lang="en-US" altLang="zh-CN" sz="1400"/>
              <a:t>A</a:t>
            </a:r>
            <a:r>
              <a:rPr lang="zh-CN" altLang="en-US" sz="1400"/>
              <a:t>接收到</a:t>
            </a:r>
            <a:r>
              <a:rPr lang="en-US" altLang="zh-CN" sz="1400"/>
              <a:t>B</a:t>
            </a:r>
            <a:r>
              <a:rPr lang="zh-CN" altLang="en-US" sz="1400"/>
              <a:t>的第一个</a:t>
            </a:r>
            <a:r>
              <a:rPr lang="en-US" altLang="zh-CN" sz="1400"/>
              <a:t>bit</a:t>
            </a:r>
            <a:r>
              <a:rPr lang="zh-CN" altLang="en-US" sz="1400"/>
              <a:t>时间间隔为</a:t>
            </a:r>
            <a:r>
              <a:rPr lang="en-US" altLang="zh-CN" sz="1400"/>
              <a:t>10ms</a:t>
            </a:r>
            <a:endParaRPr lang="en-US" altLang="zh-CN"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3 Mbit/s -&gt; 10 Mbit/s, What will Happen?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First Ethernet standard: 10 Mbit/s, 2.5 km wire</a:t>
            </a:r>
            <a:endParaRPr lang="en-US" altLang="zh-CN" dirty="0"/>
          </a:p>
          <a:p>
            <a:pPr lvl="1"/>
            <a:r>
              <a:rPr lang="en-US" altLang="zh-CN" dirty="0"/>
              <a:t>Must send for 2*12.5 µseconds = 250 bits @ 10 Mb/s</a:t>
            </a:r>
            <a:endParaRPr lang="en-US" altLang="zh-CN" dirty="0"/>
          </a:p>
          <a:p>
            <a:pPr lvl="1"/>
            <a:r>
              <a:rPr lang="en-US" altLang="zh-CN" dirty="0"/>
              <a:t>Header was 14 bytes</a:t>
            </a:r>
            <a:endParaRPr lang="en-US" altLang="zh-CN" dirty="0"/>
          </a:p>
          <a:p>
            <a:pPr lvl="1"/>
            <a:r>
              <a:rPr lang="en-US" altLang="zh-CN" dirty="0"/>
              <a:t>Needed to pad packets to </a:t>
            </a:r>
            <a:r>
              <a:rPr lang="en-US" altLang="zh-CN" dirty="0">
                <a:solidFill>
                  <a:srgbClr val="0096FF"/>
                </a:solidFill>
              </a:rPr>
              <a:t>at least 250 bits </a:t>
            </a:r>
            <a:r>
              <a:rPr lang="en-US" altLang="zh-CN" dirty="0"/>
              <a:t>(~32 bytes)</a:t>
            </a:r>
            <a:endParaRPr lang="en-US" altLang="zh-CN" dirty="0"/>
          </a:p>
          <a:p>
            <a:r>
              <a:rPr lang="en-US" altLang="zh-CN" dirty="0"/>
              <a:t>Emergent property: </a:t>
            </a:r>
            <a:r>
              <a:rPr lang="en-US" altLang="zh-CN" dirty="0">
                <a:solidFill>
                  <a:srgbClr val="0096FF"/>
                </a:solidFill>
              </a:rPr>
              <a:t>Minimum packet size</a:t>
            </a:r>
            <a:r>
              <a:rPr lang="en-US" altLang="zh-CN" dirty="0"/>
              <a:t>!</a:t>
            </a:r>
            <a:endParaRPr lang="en-US" altLang="zh-CN" dirty="0"/>
          </a:p>
          <a:p>
            <a:pPr lvl="1"/>
            <a:r>
              <a:rPr lang="en-US" altLang="zh-CN" dirty="0"/>
              <a:t>The 250-bit minimum packet size is a surprise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Propagation of Effects </a:t>
            </a:r>
            <a:r>
              <a:rPr lang="en-US" altLang="zh-CN" baseline="30000" dirty="0"/>
              <a:t>[Cole'69]</a:t>
            </a:r>
            <a:endParaRPr lang="zh-CN" altLang="en-US" baseline="30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WHO: tried control malaria in North Borneo </a:t>
            </a:r>
            <a:endParaRPr lang="en-US" altLang="zh-CN" sz="2000" dirty="0"/>
          </a:p>
          <a:p>
            <a:pPr lvl="1"/>
            <a:r>
              <a:rPr lang="en-US" altLang="zh-CN" sz="1800" dirty="0"/>
              <a:t>Sprayed villages with DDT</a:t>
            </a:r>
            <a:endParaRPr lang="en-US" altLang="zh-CN" sz="1800" dirty="0"/>
          </a:p>
          <a:p>
            <a:pPr lvl="1"/>
            <a:r>
              <a:rPr lang="en-US" altLang="zh-CN" sz="1800" dirty="0"/>
              <a:t>Wiped out mosquitoes, but ….</a:t>
            </a:r>
            <a:endParaRPr lang="en-US" altLang="zh-CN" sz="1800" dirty="0"/>
          </a:p>
          <a:p>
            <a:pPr lvl="1"/>
            <a:r>
              <a:rPr lang="en-US" altLang="zh-CN" sz="1800" dirty="0"/>
              <a:t>Roaches collected DDT in tissue</a:t>
            </a:r>
            <a:endParaRPr lang="en-US" altLang="zh-CN" sz="1800" dirty="0"/>
          </a:p>
          <a:p>
            <a:pPr lvl="1"/>
            <a:r>
              <a:rPr lang="en-US" altLang="zh-CN" sz="1800" dirty="0"/>
              <a:t>Lizards ate roaches and became slower</a:t>
            </a:r>
            <a:endParaRPr lang="en-US" altLang="zh-CN" sz="1800" dirty="0"/>
          </a:p>
          <a:p>
            <a:pPr lvl="1"/>
            <a:r>
              <a:rPr lang="en-US" altLang="zh-CN" sz="1800" dirty="0"/>
              <a:t>Easy target for cats</a:t>
            </a:r>
            <a:endParaRPr lang="en-US" altLang="zh-CN" sz="1800" dirty="0"/>
          </a:p>
          <a:p>
            <a:pPr lvl="1"/>
            <a:r>
              <a:rPr lang="en-US" altLang="zh-CN" sz="1800" dirty="0"/>
              <a:t>Cats didn't deal with DDT well and died</a:t>
            </a:r>
            <a:endParaRPr lang="en-US" altLang="zh-CN" sz="1800" dirty="0"/>
          </a:p>
          <a:p>
            <a:pPr lvl="1"/>
            <a:r>
              <a:rPr lang="en-US" altLang="zh-CN" sz="1800" dirty="0"/>
              <a:t>Forest rats moved into villages</a:t>
            </a:r>
            <a:endParaRPr lang="en-US" altLang="zh-CN" sz="1800" dirty="0"/>
          </a:p>
          <a:p>
            <a:pPr lvl="1"/>
            <a:r>
              <a:rPr lang="en-US" altLang="zh-CN" sz="1800" dirty="0"/>
              <a:t>Rats carried the bacillus for the plague</a:t>
            </a:r>
            <a:endParaRPr lang="en-US" altLang="zh-CN" sz="1800" dirty="0"/>
          </a:p>
          <a:p>
            <a:r>
              <a:rPr lang="en-US" altLang="zh-CN" sz="2000" dirty="0"/>
              <a:t>WHO just replaced </a:t>
            </a:r>
            <a:r>
              <a:rPr lang="en-US" altLang="zh-CN" sz="2000" dirty="0">
                <a:solidFill>
                  <a:srgbClr val="0096FF"/>
                </a:solidFill>
              </a:rPr>
              <a:t>malaria </a:t>
            </a:r>
            <a:r>
              <a:rPr lang="en-US" altLang="zh-CN" sz="2000" dirty="0"/>
              <a:t>with the </a:t>
            </a:r>
            <a:r>
              <a:rPr lang="en-US" altLang="zh-CN" sz="2000" dirty="0">
                <a:solidFill>
                  <a:srgbClr val="0096FF"/>
                </a:solidFill>
              </a:rPr>
              <a:t>plague</a:t>
            </a:r>
            <a:endParaRPr lang="en-US" altLang="zh-CN" sz="2000" dirty="0">
              <a:solidFill>
                <a:srgbClr val="0096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6890325" y="913284"/>
            <a:ext cx="1013787" cy="714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876258" y="277214"/>
            <a:ext cx="957563" cy="57911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0155" y="2612116"/>
            <a:ext cx="958085" cy="99623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03051" y="1722718"/>
            <a:ext cx="792286" cy="8293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591" l="13534" r="96241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890325" y="3351481"/>
            <a:ext cx="1266825" cy="1397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840043" y="4938676"/>
            <a:ext cx="1476375" cy="6191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0" y="-714375"/>
            <a:ext cx="9525000" cy="71437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No Small Changes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250777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Phone network features</a:t>
            </a:r>
            <a:endParaRPr lang="en-US" altLang="zh-CN" sz="2000" dirty="0"/>
          </a:p>
          <a:p>
            <a:pPr lvl="1"/>
            <a:r>
              <a:rPr lang="en-US" altLang="zh-CN" sz="1800" dirty="0">
                <a:solidFill>
                  <a:srgbClr val="0096FF"/>
                </a:solidFill>
              </a:rPr>
              <a:t>CF</a:t>
            </a:r>
            <a:r>
              <a:rPr lang="en-US" altLang="zh-CN" sz="1800" dirty="0"/>
              <a:t>: Call Forwarding</a:t>
            </a:r>
            <a:endParaRPr lang="en-US" altLang="zh-CN" sz="1800" dirty="0"/>
          </a:p>
          <a:p>
            <a:pPr lvl="1"/>
            <a:r>
              <a:rPr lang="en-US" altLang="zh-CN" sz="1800" dirty="0">
                <a:solidFill>
                  <a:srgbClr val="0096FF"/>
                </a:solidFill>
              </a:rPr>
              <a:t>CNDB</a:t>
            </a:r>
            <a:r>
              <a:rPr lang="en-US" altLang="zh-CN" sz="1800" dirty="0"/>
              <a:t>: Call Number Delivery Blocking</a:t>
            </a:r>
            <a:endParaRPr lang="en-US" altLang="zh-CN" sz="1800" dirty="0"/>
          </a:p>
          <a:p>
            <a:pPr lvl="2"/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caller's</a:t>
            </a:r>
            <a:r>
              <a:rPr lang="zh-CN" altLang="en-US" sz="1600" dirty="0"/>
              <a:t> </a:t>
            </a:r>
            <a:r>
              <a:rPr lang="en-US" altLang="zh-CN" sz="1600" dirty="0"/>
              <a:t>number</a:t>
            </a:r>
            <a:r>
              <a:rPr lang="zh-CN" altLang="en-US" sz="1600" dirty="0"/>
              <a:t> </a:t>
            </a:r>
            <a:r>
              <a:rPr lang="en-US" altLang="zh-CN" sz="1600" dirty="0"/>
              <a:t>should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hidden</a:t>
            </a:r>
            <a:endParaRPr lang="en-US" altLang="zh-CN" sz="1600" dirty="0"/>
          </a:p>
          <a:p>
            <a:pPr lvl="1"/>
            <a:r>
              <a:rPr lang="en-US" altLang="zh-CN" sz="1800" dirty="0">
                <a:solidFill>
                  <a:srgbClr val="0096FF"/>
                </a:solidFill>
              </a:rPr>
              <a:t>ACB</a:t>
            </a:r>
            <a:r>
              <a:rPr lang="en-US" altLang="zh-CN" sz="1800" dirty="0"/>
              <a:t>: Automatic Call Back</a:t>
            </a:r>
            <a:endParaRPr lang="en-US" altLang="zh-CN" sz="1800" dirty="0"/>
          </a:p>
          <a:p>
            <a:pPr lvl="1"/>
            <a:r>
              <a:rPr lang="en-US" altLang="zh-CN" sz="1800" dirty="0">
                <a:solidFill>
                  <a:srgbClr val="0096FF"/>
                </a:solidFill>
              </a:rPr>
              <a:t>IB</a:t>
            </a:r>
            <a:r>
              <a:rPr lang="en-US" altLang="zh-CN" sz="1800" dirty="0"/>
              <a:t>: Itemized Billing</a:t>
            </a:r>
            <a:endParaRPr lang="en-US" altLang="zh-CN" sz="1800" dirty="0"/>
          </a:p>
          <a:p>
            <a:pPr marL="457200" lvl="1" indent="0">
              <a:buNone/>
            </a:pPr>
            <a:endParaRPr lang="en-US" altLang="zh-CN" sz="1800" dirty="0"/>
          </a:p>
          <a:p>
            <a:endParaRPr lang="zh-CN" altLang="en-US" sz="2400" dirty="0"/>
          </a:p>
        </p:txBody>
      </p:sp>
      <p:sp>
        <p:nvSpPr>
          <p:cNvPr id="4" name="椭圆 3"/>
          <p:cNvSpPr/>
          <p:nvPr/>
        </p:nvSpPr>
        <p:spPr>
          <a:xfrm>
            <a:off x="6084168" y="1934386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</a:rPr>
              <a:t>A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740352" y="1934386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</a:rPr>
              <a:t>C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直接箭头连接符 7"/>
          <p:cNvCxnSpPr>
            <a:stCxn id="4" idx="6"/>
            <a:endCxn id="5" idx="2"/>
          </p:cNvCxnSpPr>
          <p:nvPr/>
        </p:nvCxnSpPr>
        <p:spPr>
          <a:xfrm>
            <a:off x="6660232" y="2222418"/>
            <a:ext cx="1080120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9"/>
          <p:cNvCxnSpPr>
            <a:stCxn id="5" idx="4"/>
            <a:endCxn id="4" idx="4"/>
          </p:cNvCxnSpPr>
          <p:nvPr/>
        </p:nvCxnSpPr>
        <p:spPr>
          <a:xfrm rot="5400000">
            <a:off x="7200292" y="1682358"/>
            <a:ext cx="12700" cy="1656184"/>
          </a:xfrm>
          <a:prstGeom prst="curvedConnector3">
            <a:avLst>
              <a:gd name="adj1" fmla="val 3776472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907583" y="2997885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??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84230" y="1396826"/>
            <a:ext cx="5886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</a:rPr>
              <a:t>CF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34064" y="1396826"/>
            <a:ext cx="5886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</a:rPr>
              <a:t>CF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259632" y="4681208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</a:rPr>
              <a:t>A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15816" y="4681208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</a:rPr>
              <a:t>B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直接箭头连接符 16"/>
          <p:cNvCxnSpPr>
            <a:stCxn id="15" idx="6"/>
            <a:endCxn id="16" idx="2"/>
          </p:cNvCxnSpPr>
          <p:nvPr/>
        </p:nvCxnSpPr>
        <p:spPr>
          <a:xfrm>
            <a:off x="1835696" y="4969240"/>
            <a:ext cx="1080120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001285" y="4108343"/>
            <a:ext cx="1092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</a:rPr>
              <a:t>CNDB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80624" y="4143648"/>
            <a:ext cx="1446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</a:rPr>
              <a:t>ACB + IB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2" name="内容占位符 2"/>
          <p:cNvSpPr txBox="1"/>
          <p:nvPr/>
        </p:nvSpPr>
        <p:spPr>
          <a:xfrm>
            <a:off x="3995936" y="4113057"/>
            <a:ext cx="5016497" cy="158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Myriad Pro Light SemiCond"/>
                <a:ea typeface="楷体" panose="02010609060101010101" charset="-122"/>
                <a:cs typeface="Myriad Pro Light SemiCond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kern="1200">
                <a:solidFill>
                  <a:schemeClr val="tx1"/>
                </a:solidFill>
                <a:latin typeface="Myriad Pro Light SemiCond"/>
                <a:ea typeface="楷体" panose="02010609060101010101" charset="-122"/>
                <a:cs typeface="Myriad Pro Light SemiCond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yriad Pro Light SemiCond"/>
                <a:ea typeface="楷体" panose="02010609060101010101" charset="-122"/>
                <a:cs typeface="Myriad Pro Light SemiCond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i="0" kern="1200">
                <a:solidFill>
                  <a:schemeClr val="tx1"/>
                </a:solidFill>
                <a:latin typeface="Myriad Pro Light SemiCond"/>
                <a:ea typeface="楷体" panose="02010609060101010101" charset="-122"/>
                <a:cs typeface="Myriad Pro Light SemiCond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i="0" kern="1200">
                <a:solidFill>
                  <a:schemeClr val="tx1"/>
                </a:solidFill>
                <a:latin typeface="Myriad Pro Light SemiCond"/>
                <a:ea typeface="楷体" panose="02010609060101010101" charset="-122"/>
                <a:cs typeface="Myriad Pro Light SemiCond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A calls B, B is busy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Once B is done, B automatically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calls A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A's (caller)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number appears on B's bill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Incommensurate Scaling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As a system increases in size or speed, not all parts of it follow the same scaling rules</a:t>
            </a:r>
            <a:endParaRPr lang="en-US" altLang="zh-CN" sz="2000" dirty="0"/>
          </a:p>
          <a:p>
            <a:pPr lvl="1"/>
            <a:r>
              <a:rPr lang="en-US" altLang="zh-CN" dirty="0"/>
              <a:t>So things stop working</a:t>
            </a:r>
            <a:endParaRPr lang="en-US" altLang="zh-CN" dirty="0"/>
          </a:p>
          <a:p>
            <a:r>
              <a:rPr lang="en-US" altLang="zh-CN" sz="2000" dirty="0"/>
              <a:t>The mathematical description </a:t>
            </a:r>
            <a:endParaRPr lang="en-US" altLang="zh-CN" sz="2000" dirty="0"/>
          </a:p>
          <a:p>
            <a:pPr lvl="1"/>
            <a:r>
              <a:rPr lang="en-US" altLang="zh-CN" dirty="0"/>
              <a:t>Different parts of the system exhibit different orders of growth</a:t>
            </a:r>
            <a:endParaRPr lang="en-US" altLang="zh-CN" dirty="0"/>
          </a:p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Incommensurate Scaling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6923112" cy="3771636"/>
          </a:xfrm>
        </p:spPr>
        <p:txBody>
          <a:bodyPr>
            <a:normAutofit/>
          </a:bodyPr>
          <a:lstStyle/>
          <a:p>
            <a:pPr algn="just"/>
            <a:r>
              <a:rPr lang="en-US" altLang="zh-CN" sz="2400" dirty="0"/>
              <a:t>Galileo in 1638</a:t>
            </a:r>
            <a:endParaRPr lang="en-US" altLang="zh-CN" sz="2400" dirty="0"/>
          </a:p>
          <a:p>
            <a:pPr lvl="1" algn="just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illustrate briefly, I have sketched a bone whose natural </a:t>
            </a:r>
            <a:r>
              <a:rPr lang="en-US" altLang="ja-JP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 has been increased three times 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whose </a:t>
            </a:r>
            <a:r>
              <a:rPr lang="en-US" altLang="ja-JP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thickness has been multiplied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until, for a correspondingly large animal, it would perform the same function which the small bone performs for its small animal.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figures here shown</a:t>
            </a:r>
            <a:b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can see how </a:t>
            </a:r>
            <a:r>
              <a:rPr lang="en-US" altLang="ja-JP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of pro-</a:t>
            </a:r>
            <a:br>
              <a:rPr lang="en-US" altLang="ja-JP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portion 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enlarged bone </a:t>
            </a:r>
            <a:b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appears. 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427984" y="3724935"/>
            <a:ext cx="2865503" cy="138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380312" y="362456"/>
            <a:ext cx="1306488" cy="153370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033556" y="1606010"/>
            <a:ext cx="7425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Galileo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Incommensurate Scaling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61356"/>
            <a:ext cx="8229600" cy="333958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Galileo in 1638</a:t>
            </a:r>
            <a:endParaRPr lang="en-US" altLang="zh-CN" sz="2400" dirty="0"/>
          </a:p>
          <a:p>
            <a:pPr lvl="1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Clearly then if one wishes to maintain in a great giant the same proportion of limb as that found in an ordinary man he must either find a harder and stronger material for making the bones, or he must admit a diminution of strength in comparison with men of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 stature; for if his height be increased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inordinately he will fall and be crushed under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own weight. </a:t>
            </a:r>
            <a:endParaRPr lang="en-US" altLang="ja-JP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32240" y="3197824"/>
            <a:ext cx="1533525" cy="23812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380312" y="362456"/>
            <a:ext cx="1306488" cy="153370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Incommensurate Scaling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9346"/>
            <a:ext cx="8229600" cy="3411597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Galileo in 1638</a:t>
            </a:r>
            <a:endParaRPr lang="en-US" altLang="zh-CN" sz="2400" dirty="0"/>
          </a:p>
          <a:p>
            <a:pPr lvl="1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Whereas, if the size of a body be diminished, the strength of that body is not diminished in the same proportion; indeed the smaller the body the greater its relative strength. Thus a small dog could probably carry on his back two or three dogs of his own size; but I believe that a horse could not carry even one of his own size. 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H="1">
            <a:off x="1926084" y="4225653"/>
            <a:ext cx="1277764" cy="1112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724128" y="3616642"/>
            <a:ext cx="2406774" cy="18324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7380312" y="362456"/>
            <a:ext cx="1306488" cy="153370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CAE0B33B-EC47-4A38-9EA8-5800DBC6CF86}" type="slidenum">
              <a:rPr lang="zh-CN" altLang="en-US" sz="1400" b="0" smtClean="0">
                <a:latin typeface="Arial" panose="020B0604020202020204" pitchFamily="34" charset="0"/>
                <a:ea typeface="Adobe 楷体 Std R" charset="-122"/>
              </a:rPr>
            </a:fld>
            <a:endParaRPr lang="en-US" altLang="zh-CN" sz="1400" b="0" dirty="0">
              <a:latin typeface="Arial" panose="020B0604020202020204" pitchFamily="34" charset="0"/>
              <a:ea typeface="Adobe 楷体 Std R" charset="-122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331640" y="1117307"/>
            <a:ext cx="6781800" cy="440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21570000"/>
            </a:camera>
            <a:lightRig rig="threePt" dir="t"/>
          </a:scene3d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Incommensurate Scaling</a:t>
            </a:r>
            <a:endParaRPr lang="zh-CN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PPT</a:t>
            </a:r>
            <a:endParaRPr kumimoji="1" lang="zh-CN" altLang="en-US" dirty="0"/>
          </a:p>
        </p:txBody>
      </p:sp>
      <p:sp>
        <p:nvSpPr>
          <p:cNvPr id="47" name="Rectangle 4"/>
          <p:cNvSpPr/>
          <p:nvPr/>
        </p:nvSpPr>
        <p:spPr bwMode="auto">
          <a:xfrm>
            <a:off x="773088" y="3424436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48" name="Rectangle 5"/>
          <p:cNvSpPr>
            <a:spLocks noChangeArrowheads="1"/>
          </p:cNvSpPr>
          <p:nvPr/>
        </p:nvSpPr>
        <p:spPr bwMode="auto">
          <a:xfrm>
            <a:off x="1763688" y="3424436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Bug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49" name="Rectangle 6"/>
          <p:cNvSpPr/>
          <p:nvPr/>
        </p:nvSpPr>
        <p:spPr bwMode="auto">
          <a:xfrm>
            <a:off x="2830488" y="3424436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cxnSp>
        <p:nvCxnSpPr>
          <p:cNvPr id="50" name="Straight Arrow Connector 15"/>
          <p:cNvCxnSpPr>
            <a:cxnSpLocks noChangeShapeType="1"/>
            <a:stCxn id="47" idx="0"/>
            <a:endCxn id="51" idx="2"/>
          </p:cNvCxnSpPr>
          <p:nvPr/>
        </p:nvCxnSpPr>
        <p:spPr bwMode="auto">
          <a:xfrm flipV="1">
            <a:off x="1077888" y="3170436"/>
            <a:ext cx="53340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51" name="Rectangle 9"/>
          <p:cNvSpPr/>
          <p:nvPr/>
        </p:nvSpPr>
        <p:spPr bwMode="auto">
          <a:xfrm>
            <a:off x="1306488" y="2852936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2" name="Rectangle 10"/>
          <p:cNvSpPr>
            <a:spLocks noChangeArrowheads="1"/>
          </p:cNvSpPr>
          <p:nvPr/>
        </p:nvSpPr>
        <p:spPr bwMode="auto">
          <a:xfrm>
            <a:off x="2830488" y="2852936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Bug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3" name="Rectangle 11"/>
          <p:cNvSpPr/>
          <p:nvPr/>
        </p:nvSpPr>
        <p:spPr bwMode="auto">
          <a:xfrm>
            <a:off x="773088" y="2281436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4" name="Rectangle 12"/>
          <p:cNvSpPr/>
          <p:nvPr/>
        </p:nvSpPr>
        <p:spPr bwMode="auto">
          <a:xfrm>
            <a:off x="1763688" y="2281436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5" name="Rectangle 13"/>
          <p:cNvSpPr/>
          <p:nvPr/>
        </p:nvSpPr>
        <p:spPr bwMode="auto">
          <a:xfrm>
            <a:off x="2830488" y="2281436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cxnSp>
        <p:nvCxnSpPr>
          <p:cNvPr id="56" name="Straight Arrow Connector 30"/>
          <p:cNvCxnSpPr>
            <a:cxnSpLocks noChangeShapeType="1"/>
            <a:stCxn id="51" idx="2"/>
            <a:endCxn id="48" idx="0"/>
          </p:cNvCxnSpPr>
          <p:nvPr/>
        </p:nvCxnSpPr>
        <p:spPr bwMode="auto">
          <a:xfrm>
            <a:off x="1611288" y="3170436"/>
            <a:ext cx="45720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57" name="Straight Arrow Connector 33"/>
          <p:cNvCxnSpPr>
            <a:cxnSpLocks noChangeShapeType="1"/>
            <a:stCxn id="49" idx="0"/>
            <a:endCxn id="52" idx="2"/>
          </p:cNvCxnSpPr>
          <p:nvPr/>
        </p:nvCxnSpPr>
        <p:spPr bwMode="auto">
          <a:xfrm flipV="1">
            <a:off x="3135288" y="3170436"/>
            <a:ext cx="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58" name="Straight Arrow Connector 36"/>
          <p:cNvCxnSpPr>
            <a:cxnSpLocks noChangeShapeType="1"/>
            <a:stCxn id="51" idx="0"/>
            <a:endCxn id="54" idx="2"/>
          </p:cNvCxnSpPr>
          <p:nvPr/>
        </p:nvCxnSpPr>
        <p:spPr bwMode="auto">
          <a:xfrm flipV="1">
            <a:off x="1611288" y="2598936"/>
            <a:ext cx="45720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59" name="Straight Arrow Connector 39"/>
          <p:cNvCxnSpPr>
            <a:cxnSpLocks noChangeShapeType="1"/>
            <a:stCxn id="53" idx="2"/>
            <a:endCxn id="51" idx="0"/>
          </p:cNvCxnSpPr>
          <p:nvPr/>
        </p:nvCxnSpPr>
        <p:spPr bwMode="auto">
          <a:xfrm>
            <a:off x="1077888" y="2598936"/>
            <a:ext cx="53340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60" name="Straight Arrow Connector 42"/>
          <p:cNvCxnSpPr>
            <a:cxnSpLocks noChangeShapeType="1"/>
            <a:stCxn id="52" idx="0"/>
            <a:endCxn id="55" idx="2"/>
          </p:cNvCxnSpPr>
          <p:nvPr/>
        </p:nvCxnSpPr>
        <p:spPr bwMode="auto">
          <a:xfrm flipV="1">
            <a:off x="3135288" y="2598936"/>
            <a:ext cx="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61" name="Straight Arrow Connector 45"/>
          <p:cNvCxnSpPr>
            <a:cxnSpLocks noChangeShapeType="1"/>
            <a:stCxn id="52" idx="0"/>
            <a:endCxn id="54" idx="2"/>
          </p:cNvCxnSpPr>
          <p:nvPr/>
        </p:nvCxnSpPr>
        <p:spPr bwMode="auto">
          <a:xfrm flipH="1" flipV="1">
            <a:off x="2068488" y="2598936"/>
            <a:ext cx="106680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62" name="Rectangle 4"/>
          <p:cNvSpPr/>
          <p:nvPr/>
        </p:nvSpPr>
        <p:spPr bwMode="auto">
          <a:xfrm>
            <a:off x="4479404" y="3001516"/>
            <a:ext cx="2178701" cy="113474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400" dirty="0">
              <a:solidFill>
                <a:schemeClr val="tx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63" name="Rectangle 5"/>
          <p:cNvSpPr>
            <a:spLocks noChangeArrowheads="1"/>
          </p:cNvSpPr>
          <p:nvPr/>
        </p:nvSpPr>
        <p:spPr bwMode="auto">
          <a:xfrm>
            <a:off x="5470004" y="3001516"/>
            <a:ext cx="2178701" cy="113474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Bug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64" name="Rectangle 6"/>
          <p:cNvSpPr/>
          <p:nvPr/>
        </p:nvSpPr>
        <p:spPr bwMode="auto">
          <a:xfrm>
            <a:off x="6536804" y="3001516"/>
            <a:ext cx="2178701" cy="113474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400" dirty="0">
              <a:solidFill>
                <a:schemeClr val="tx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cxnSp>
        <p:nvCxnSpPr>
          <p:cNvPr id="65" name="Straight Arrow Connector 15"/>
          <p:cNvCxnSpPr>
            <a:cxnSpLocks noChangeShapeType="1"/>
            <a:stCxn id="62" idx="0"/>
            <a:endCxn id="66" idx="2"/>
          </p:cNvCxnSpPr>
          <p:nvPr/>
        </p:nvCxnSpPr>
        <p:spPr bwMode="auto">
          <a:xfrm>
            <a:off x="5568755" y="3001516"/>
            <a:ext cx="533400" cy="56324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66" name="Rectangle 9"/>
          <p:cNvSpPr/>
          <p:nvPr/>
        </p:nvSpPr>
        <p:spPr bwMode="auto">
          <a:xfrm>
            <a:off x="5012804" y="2430016"/>
            <a:ext cx="2178701" cy="113474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400" dirty="0">
              <a:solidFill>
                <a:schemeClr val="tx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67" name="Rectangle 10"/>
          <p:cNvSpPr>
            <a:spLocks noChangeArrowheads="1"/>
          </p:cNvSpPr>
          <p:nvPr/>
        </p:nvSpPr>
        <p:spPr bwMode="auto">
          <a:xfrm>
            <a:off x="6536804" y="2430016"/>
            <a:ext cx="2178701" cy="113474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Bug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68" name="Rectangle 11"/>
          <p:cNvSpPr/>
          <p:nvPr/>
        </p:nvSpPr>
        <p:spPr bwMode="auto">
          <a:xfrm>
            <a:off x="4479404" y="1858516"/>
            <a:ext cx="2178701" cy="113474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400" dirty="0">
              <a:solidFill>
                <a:schemeClr val="tx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69" name="Rectangle 12"/>
          <p:cNvSpPr/>
          <p:nvPr/>
        </p:nvSpPr>
        <p:spPr bwMode="auto">
          <a:xfrm>
            <a:off x="5470004" y="1858516"/>
            <a:ext cx="2178701" cy="113474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400" dirty="0">
              <a:solidFill>
                <a:schemeClr val="tx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70" name="Rectangle 13"/>
          <p:cNvSpPr/>
          <p:nvPr/>
        </p:nvSpPr>
        <p:spPr bwMode="auto">
          <a:xfrm>
            <a:off x="6536804" y="1858516"/>
            <a:ext cx="2178701" cy="113474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400" dirty="0">
              <a:solidFill>
                <a:schemeClr val="tx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cxnSp>
        <p:nvCxnSpPr>
          <p:cNvPr id="71" name="Straight Arrow Connector 30"/>
          <p:cNvCxnSpPr>
            <a:cxnSpLocks noChangeShapeType="1"/>
            <a:stCxn id="66" idx="2"/>
            <a:endCxn id="63" idx="0"/>
          </p:cNvCxnSpPr>
          <p:nvPr/>
        </p:nvCxnSpPr>
        <p:spPr bwMode="auto">
          <a:xfrm flipV="1">
            <a:off x="6102155" y="3001516"/>
            <a:ext cx="457200" cy="56324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72" name="Straight Arrow Connector 33"/>
          <p:cNvCxnSpPr>
            <a:cxnSpLocks noChangeShapeType="1"/>
            <a:stCxn id="64" idx="0"/>
            <a:endCxn id="67" idx="2"/>
          </p:cNvCxnSpPr>
          <p:nvPr/>
        </p:nvCxnSpPr>
        <p:spPr bwMode="auto">
          <a:xfrm>
            <a:off x="7626155" y="3001516"/>
            <a:ext cx="0" cy="56324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73" name="Straight Arrow Connector 36"/>
          <p:cNvCxnSpPr>
            <a:cxnSpLocks noChangeShapeType="1"/>
            <a:stCxn id="66" idx="0"/>
            <a:endCxn id="69" idx="2"/>
          </p:cNvCxnSpPr>
          <p:nvPr/>
        </p:nvCxnSpPr>
        <p:spPr bwMode="auto">
          <a:xfrm>
            <a:off x="6102155" y="2430016"/>
            <a:ext cx="457200" cy="56324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74" name="Straight Arrow Connector 39"/>
          <p:cNvCxnSpPr>
            <a:cxnSpLocks noChangeShapeType="1"/>
            <a:stCxn id="68" idx="2"/>
            <a:endCxn id="66" idx="0"/>
          </p:cNvCxnSpPr>
          <p:nvPr/>
        </p:nvCxnSpPr>
        <p:spPr bwMode="auto">
          <a:xfrm flipV="1">
            <a:off x="5568755" y="2430016"/>
            <a:ext cx="533400" cy="56324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75" name="Straight Arrow Connector 42"/>
          <p:cNvCxnSpPr>
            <a:cxnSpLocks noChangeShapeType="1"/>
            <a:stCxn id="67" idx="0"/>
            <a:endCxn id="70" idx="2"/>
          </p:cNvCxnSpPr>
          <p:nvPr/>
        </p:nvCxnSpPr>
        <p:spPr bwMode="auto">
          <a:xfrm>
            <a:off x="7626155" y="2430016"/>
            <a:ext cx="0" cy="56324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76" name="Straight Arrow Connector 45"/>
          <p:cNvCxnSpPr>
            <a:cxnSpLocks noChangeShapeType="1"/>
            <a:stCxn id="67" idx="0"/>
            <a:endCxn id="69" idx="2"/>
          </p:cNvCxnSpPr>
          <p:nvPr/>
        </p:nvCxnSpPr>
        <p:spPr bwMode="auto">
          <a:xfrm flipH="1">
            <a:off x="6559355" y="2430016"/>
            <a:ext cx="1066800" cy="56324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77" name="矩形 76"/>
          <p:cNvSpPr/>
          <p:nvPr/>
        </p:nvSpPr>
        <p:spPr>
          <a:xfrm>
            <a:off x="1585022" y="4657700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ea typeface="等线" panose="02010600030101010101" charset="-122"/>
              </a:rPr>
              <a:t>Original</a:t>
            </a:r>
            <a:endParaRPr lang="zh-CN" altLang="en-US" dirty="0">
              <a:latin typeface="Arial" panose="020B0604020202020204" pitchFamily="34" charset="0"/>
              <a:ea typeface="等线" panose="02010600030101010101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579613" y="4657700"/>
            <a:ext cx="2249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ea typeface="等线" panose="02010600030101010101" charset="-122"/>
              </a:rPr>
              <a:t>A</a:t>
            </a:r>
            <a:r>
              <a:rPr kumimoji="1" lang="zh-CN" altLang="en-US" dirty="0">
                <a:latin typeface="Arial" panose="020B0604020202020204" pitchFamily="34" charset="0"/>
                <a:ea typeface="等线" panose="02010600030101010101" charset="-122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等线" panose="02010600030101010101" charset="-122"/>
              </a:rPr>
              <a:t>mess</a:t>
            </a:r>
            <a:r>
              <a:rPr kumimoji="1" lang="zh-CN" altLang="en-US" dirty="0">
                <a:latin typeface="Arial" panose="020B0604020202020204" pitchFamily="34" charset="0"/>
                <a:ea typeface="等线" panose="02010600030101010101" charset="-122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等线" panose="02010600030101010101" charset="-122"/>
              </a:rPr>
              <a:t>after</a:t>
            </a:r>
            <a:r>
              <a:rPr kumimoji="1" lang="zh-CN" altLang="en-US" dirty="0">
                <a:latin typeface="Arial" panose="020B0604020202020204" pitchFamily="34" charset="0"/>
                <a:ea typeface="等线" panose="02010600030101010101" charset="-122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等线" panose="02010600030101010101" charset="-122"/>
              </a:rPr>
              <a:t>scaling</a:t>
            </a:r>
            <a:endParaRPr lang="zh-CN" altLang="en-US" dirty="0">
              <a:latin typeface="Arial" panose="020B0604020202020204" pitchFamily="34" charset="0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Example: Scaling the Internet 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435280" cy="3771636"/>
          </a:xfrm>
        </p:spPr>
        <p:txBody>
          <a:bodyPr>
            <a:normAutofit/>
          </a:bodyPr>
          <a:lstStyle/>
          <a:p>
            <a:r>
              <a:rPr lang="en-US" altLang="zh-CN" dirty="0"/>
              <a:t>Size routing tables (for shortest paths): </a:t>
            </a:r>
            <a:r>
              <a:rPr lang="en-US" altLang="zh-CN" dirty="0">
                <a:solidFill>
                  <a:srgbClr val="0096FF"/>
                </a:solidFill>
              </a:rPr>
              <a:t>O(n</a:t>
            </a:r>
            <a:r>
              <a:rPr lang="en-US" altLang="zh-CN" baseline="30000" dirty="0">
                <a:solidFill>
                  <a:srgbClr val="0096FF"/>
                </a:solidFill>
              </a:rPr>
              <a:t>2</a:t>
            </a:r>
            <a:r>
              <a:rPr lang="en-US" altLang="zh-CN" dirty="0">
                <a:solidFill>
                  <a:srgbClr val="0096FF"/>
                </a:solidFill>
              </a:rPr>
              <a:t>)</a:t>
            </a:r>
            <a:endParaRPr lang="en-US" altLang="zh-CN" dirty="0">
              <a:solidFill>
                <a:srgbClr val="0096FF"/>
              </a:solidFill>
            </a:endParaRPr>
          </a:p>
          <a:p>
            <a:pPr lvl="1"/>
            <a:r>
              <a:rPr lang="en-US" altLang="zh-CN" dirty="0"/>
              <a:t>Hierarchical routing on network numbers</a:t>
            </a:r>
            <a:endParaRPr lang="en-US" altLang="zh-CN" dirty="0"/>
          </a:p>
          <a:p>
            <a:pPr lvl="1"/>
            <a:r>
              <a:rPr lang="en-US" altLang="zh-CN" dirty="0"/>
              <a:t>Address: 16-bit network number and 16-bit host number</a:t>
            </a:r>
            <a:endParaRPr lang="en-US" altLang="zh-CN" dirty="0"/>
          </a:p>
          <a:p>
            <a:r>
              <a:rPr lang="en-US" altLang="zh-CN" dirty="0"/>
              <a:t>Limited networks (</a:t>
            </a:r>
            <a:r>
              <a:rPr lang="en-US" altLang="zh-CN" dirty="0">
                <a:solidFill>
                  <a:srgbClr val="0096FF"/>
                </a:solidFill>
              </a:rPr>
              <a:t>2</a:t>
            </a:r>
            <a:r>
              <a:rPr lang="en-US" altLang="zh-CN" baseline="30000" dirty="0">
                <a:solidFill>
                  <a:srgbClr val="0096FF"/>
                </a:solidFill>
              </a:rPr>
              <a:t>16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/>
              <a:t>Solutions: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0096FF"/>
                </a:solidFill>
              </a:rPr>
              <a:t>NAT</a:t>
            </a:r>
            <a:r>
              <a:rPr lang="en-US" altLang="zh-CN" dirty="0"/>
              <a:t> (Network Address Translators) and </a:t>
            </a:r>
            <a:r>
              <a:rPr lang="en-US" altLang="zh-CN" dirty="0">
                <a:solidFill>
                  <a:srgbClr val="0096FF"/>
                </a:solidFill>
              </a:rPr>
              <a:t>IPv6</a:t>
            </a:r>
            <a:endParaRPr lang="zh-CN" altLang="en-US" dirty="0">
              <a:solidFill>
                <a:srgbClr val="0096FF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Trade-offs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General models</a:t>
            </a:r>
            <a:endParaRPr lang="en-US" altLang="zh-CN" dirty="0"/>
          </a:p>
          <a:p>
            <a:pPr lvl="1"/>
            <a:r>
              <a:rPr lang="en-US" altLang="zh-CN" dirty="0"/>
              <a:t>Limited amount of goodness</a:t>
            </a:r>
            <a:endParaRPr lang="en-US" altLang="zh-CN" dirty="0"/>
          </a:p>
          <a:p>
            <a:pPr lvl="1"/>
            <a:r>
              <a:rPr lang="en-US" altLang="zh-CN" dirty="0"/>
              <a:t>Maximize the goodness</a:t>
            </a:r>
            <a:endParaRPr lang="en-US" altLang="zh-CN" dirty="0"/>
          </a:p>
          <a:p>
            <a:pPr lvl="1"/>
            <a:r>
              <a:rPr lang="en-US" altLang="zh-CN" dirty="0"/>
              <a:t>Avoid wasting</a:t>
            </a:r>
            <a:endParaRPr lang="en-US" altLang="zh-CN" dirty="0"/>
          </a:p>
          <a:p>
            <a:pPr lvl="1"/>
            <a:r>
              <a:rPr lang="en-US" altLang="zh-CN" dirty="0"/>
              <a:t>Allocate where helps most</a:t>
            </a:r>
            <a:endParaRPr lang="en-US" altLang="zh-CN" dirty="0"/>
          </a:p>
          <a:p>
            <a:r>
              <a:rPr lang="en-US" altLang="zh-CN" dirty="0"/>
              <a:t>Waterbed effect</a:t>
            </a:r>
            <a:endParaRPr lang="en-US" altLang="zh-CN" dirty="0"/>
          </a:p>
          <a:p>
            <a:pPr lvl="1"/>
            <a:r>
              <a:rPr lang="en-US" altLang="zh-CN" dirty="0"/>
              <a:t>Pushing down on a problem at one point </a:t>
            </a:r>
            <a:endParaRPr lang="en-US" altLang="zh-CN" dirty="0"/>
          </a:p>
          <a:p>
            <a:pPr lvl="1"/>
            <a:r>
              <a:rPr lang="en-US" altLang="zh-CN" dirty="0"/>
              <a:t>Causes another problem to pop up somewhere else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Trade-offs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Binary classification</a:t>
            </a:r>
            <a:endParaRPr lang="en-US" altLang="zh-CN" dirty="0"/>
          </a:p>
          <a:p>
            <a:pPr lvl="1"/>
            <a:r>
              <a:rPr lang="en-US" altLang="zh-CN" dirty="0"/>
              <a:t>We wish to classify a set of things into two categories </a:t>
            </a:r>
            <a:endParaRPr lang="en-US" altLang="zh-CN" dirty="0"/>
          </a:p>
          <a:p>
            <a:pPr lvl="2"/>
            <a:r>
              <a:rPr lang="en-US" altLang="zh-CN" dirty="0"/>
              <a:t>Based on presence or absence of some property</a:t>
            </a:r>
            <a:endParaRPr lang="en-US" altLang="zh-CN" dirty="0"/>
          </a:p>
          <a:p>
            <a:pPr lvl="1"/>
            <a:r>
              <a:rPr lang="en-US" altLang="zh-CN" dirty="0"/>
              <a:t>But we lack a direct measure of that property</a:t>
            </a:r>
            <a:endParaRPr lang="en-US" altLang="zh-CN" dirty="0"/>
          </a:p>
          <a:p>
            <a:pPr lvl="1"/>
            <a:r>
              <a:rPr lang="en-US" altLang="zh-CN" dirty="0"/>
              <a:t>So we identify some indirect measure instead</a:t>
            </a:r>
            <a:endParaRPr lang="en-US" altLang="zh-CN" dirty="0"/>
          </a:p>
          <a:p>
            <a:pPr lvl="2"/>
            <a:r>
              <a:rPr lang="en-US" altLang="zh-CN" dirty="0"/>
              <a:t>Known as a proxy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11920" y="2462213"/>
            <a:ext cx="3233738" cy="2771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285750"/>
            <a:ext cx="9144000" cy="20057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586412" y="2462212"/>
            <a:ext cx="3557588" cy="27757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3418285" y="2462213"/>
            <a:ext cx="20955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Trade-offs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Binary classification (Cont.)</a:t>
            </a:r>
            <a:endParaRPr lang="en-US" altLang="zh-CN" dirty="0"/>
          </a:p>
          <a:p>
            <a:pPr lvl="1"/>
            <a:r>
              <a:rPr lang="en-US" altLang="zh-CN" dirty="0"/>
              <a:t>Occasionally this scheme misclassifies something </a:t>
            </a:r>
            <a:endParaRPr lang="en-US" altLang="zh-CN" dirty="0"/>
          </a:p>
          <a:p>
            <a:pPr lvl="1"/>
            <a:r>
              <a:rPr lang="en-US" altLang="zh-CN" dirty="0"/>
              <a:t>By adjusting parameters of the proxy </a:t>
            </a:r>
            <a:endParaRPr lang="en-US" altLang="zh-CN" dirty="0"/>
          </a:p>
          <a:p>
            <a:pPr lvl="1"/>
            <a:r>
              <a:rPr lang="en-US" altLang="zh-CN" dirty="0"/>
              <a:t>The designer may be able to:</a:t>
            </a:r>
            <a:endParaRPr lang="en-US" altLang="zh-CN" dirty="0"/>
          </a:p>
          <a:p>
            <a:pPr lvl="2"/>
            <a:r>
              <a:rPr lang="en-US" altLang="zh-CN" dirty="0"/>
              <a:t>reduce one class of mistakes</a:t>
            </a:r>
            <a:endParaRPr lang="en-US" altLang="zh-CN" dirty="0"/>
          </a:p>
          <a:p>
            <a:pPr lvl="2"/>
            <a:r>
              <a:rPr lang="en-US" altLang="zh-CN" dirty="0"/>
              <a:t>but only at the cost of increasing some other class of mistakes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Coping with complexity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M.A.L.H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Handle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963460"/>
          </a:xfrm>
        </p:spPr>
        <p:txBody>
          <a:bodyPr>
            <a:normAutofit/>
          </a:bodyPr>
          <a:lstStyle/>
          <a:p>
            <a:r>
              <a:rPr lang="en-US" dirty="0"/>
              <a:t>Ideally, the </a:t>
            </a:r>
            <a:r>
              <a:rPr lang="en-US" altLang="zh-CN" dirty="0"/>
              <a:t>"</a:t>
            </a:r>
            <a:r>
              <a:rPr lang="en-US" dirty="0"/>
              <a:t>Constructive Theory</a:t>
            </a:r>
            <a:r>
              <a:rPr lang="en-US" altLang="zh-CN" dirty="0"/>
              <a:t>"</a:t>
            </a:r>
            <a:endParaRPr lang="en-US" dirty="0"/>
          </a:p>
          <a:p>
            <a:pPr lvl="1"/>
            <a:r>
              <a:rPr lang="en-US" dirty="0"/>
              <a:t>Allows the designer systematically to</a:t>
            </a:r>
            <a:endParaRPr lang="en-US" dirty="0"/>
          </a:p>
          <a:p>
            <a:pPr lvl="2"/>
            <a:r>
              <a:rPr lang="en-US" dirty="0"/>
              <a:t>Synthesize a system from its </a:t>
            </a:r>
            <a:r>
              <a:rPr lang="en-US" dirty="0">
                <a:solidFill>
                  <a:srgbClr val="0096FF"/>
                </a:solidFill>
              </a:rPr>
              <a:t>specifications</a:t>
            </a:r>
            <a:endParaRPr lang="en-US" dirty="0">
              <a:solidFill>
                <a:srgbClr val="0096FF"/>
              </a:solidFill>
            </a:endParaRPr>
          </a:p>
          <a:p>
            <a:pPr lvl="2"/>
            <a:r>
              <a:rPr lang="en-US" dirty="0"/>
              <a:t>Make necessary trade-offs with </a:t>
            </a:r>
            <a:r>
              <a:rPr lang="en-US" dirty="0">
                <a:solidFill>
                  <a:srgbClr val="0096FF"/>
                </a:solidFill>
              </a:rPr>
              <a:t>precision</a:t>
            </a:r>
            <a:endParaRPr lang="en-US" dirty="0">
              <a:solidFill>
                <a:srgbClr val="0096FF"/>
              </a:solidFill>
            </a:endParaRPr>
          </a:p>
          <a:p>
            <a:pPr lvl="1"/>
            <a:r>
              <a:rPr lang="en-US" altLang="zh-CN" dirty="0"/>
              <a:t>Works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en-US" dirty="0"/>
              <a:t>n some fields</a:t>
            </a:r>
            <a:endParaRPr lang="en-US" dirty="0"/>
          </a:p>
          <a:p>
            <a:pPr lvl="2"/>
            <a:r>
              <a:rPr lang="en-US" dirty="0"/>
              <a:t>Communication systems</a:t>
            </a:r>
            <a:endParaRPr lang="en-US" dirty="0"/>
          </a:p>
          <a:p>
            <a:pPr lvl="2"/>
            <a:r>
              <a:rPr lang="en-US" dirty="0"/>
              <a:t>Linear control systems</a:t>
            </a:r>
            <a:endParaRPr lang="en-US" dirty="0"/>
          </a:p>
          <a:p>
            <a:pPr lvl="2"/>
            <a:r>
              <a:rPr lang="en-US" dirty="0"/>
              <a:t>Design of bridge and skyscrapers (to a certain extent)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26" name="Picture 2" descr="“Constructive”的图片搜索结果"/>
          <p:cNvPicPr>
            <a:picLocks noChangeAspect="1" noChangeArrowheads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 bwMode="auto">
          <a:xfrm>
            <a:off x="6876256" y="261218"/>
            <a:ext cx="2016224" cy="141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Handle?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Computer Systems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dirty="0">
                <a:solidFill>
                  <a:srgbClr val="0096FF"/>
                </a:solidFill>
              </a:rPr>
              <a:t>We find that we were born too soon</a:t>
            </a:r>
            <a:r>
              <a:rPr lang="en-US" dirty="0"/>
              <a:t>”  </a:t>
            </a:r>
            <a:endParaRPr lang="en-US" dirty="0"/>
          </a:p>
          <a:p>
            <a:pPr lvl="2"/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“Principles of Computer System Design: An Introduction”</a:t>
            </a:r>
            <a:endParaRPr lang="en-US" dirty="0"/>
          </a:p>
          <a:p>
            <a:pPr lvl="1"/>
            <a:r>
              <a:rPr lang="en-US" dirty="0"/>
              <a:t>The problems</a:t>
            </a:r>
            <a:endParaRPr lang="en-US" dirty="0"/>
          </a:p>
          <a:p>
            <a:pPr lvl="2"/>
            <a:r>
              <a:rPr lang="en-US" dirty="0"/>
              <a:t>We work almost entirely by analyzing ad hoc examples rather than by synthesizing</a:t>
            </a:r>
            <a:endParaRPr lang="en-US" dirty="0"/>
          </a:p>
          <a:p>
            <a:pPr lvl="2"/>
            <a:r>
              <a:rPr lang="en-US" dirty="0"/>
              <a:t>So, in place of a well-organized theory, we use </a:t>
            </a:r>
            <a:r>
              <a:rPr lang="en-US" dirty="0">
                <a:solidFill>
                  <a:srgbClr val="0096FF"/>
                </a:solidFill>
              </a:rPr>
              <a:t>case studies</a:t>
            </a:r>
            <a:endParaRPr lang="en-US" dirty="0">
              <a:solidFill>
                <a:srgbClr val="0096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the Levels of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All systems are </a:t>
            </a:r>
            <a:r>
              <a:rPr lang="en-US" sz="2000" dirty="0">
                <a:solidFill>
                  <a:srgbClr val="0096FF"/>
                </a:solidFill>
              </a:rPr>
              <a:t>indefinitely(</a:t>
            </a:r>
            <a:r>
              <a:rPr lang="zh-CN" altLang="en-US" sz="2000" dirty="0">
                <a:solidFill>
                  <a:srgbClr val="0096FF"/>
                </a:solidFill>
              </a:rPr>
              <a:t>无限的</a:t>
            </a:r>
            <a:r>
              <a:rPr lang="en-US" sz="2000" dirty="0">
                <a:solidFill>
                  <a:srgbClr val="0096FF"/>
                </a:solidFill>
              </a:rPr>
              <a:t>)</a:t>
            </a:r>
            <a:endParaRPr lang="en-US" sz="2000" dirty="0">
              <a:solidFill>
                <a:srgbClr val="0096FF"/>
              </a:solidFill>
            </a:endParaRPr>
          </a:p>
          <a:p>
            <a:pPr lvl="1"/>
            <a:r>
              <a:rPr lang="en-US" dirty="0"/>
              <a:t>The deeper one digs, the more signs of complexity turn up</a:t>
            </a:r>
            <a:endParaRPr lang="en-US" dirty="0"/>
          </a:p>
          <a:p>
            <a:pPr lvl="1"/>
            <a:r>
              <a:rPr lang="en-US" dirty="0"/>
              <a:t>A computer -&gt; gates -&gt; electrons -&gt; quarks -&gt; …</a:t>
            </a:r>
            <a:endParaRPr lang="en-US" dirty="0"/>
          </a:p>
          <a:p>
            <a:endParaRPr lang="en-US" sz="2000" dirty="0"/>
          </a:p>
          <a:p>
            <a:r>
              <a:rPr lang="en-US" sz="2000" dirty="0"/>
              <a:t>Abstraction: </a:t>
            </a:r>
            <a:r>
              <a:rPr lang="en-US" sz="2000" u="sng" dirty="0">
                <a:solidFill>
                  <a:srgbClr val="0096FF"/>
                </a:solidFill>
              </a:rPr>
              <a:t>limits the depth of digging</a:t>
            </a:r>
            <a:endParaRPr lang="en-US" sz="2000" u="sng" dirty="0">
              <a:solidFill>
                <a:srgbClr val="0096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M.A.L.H</a:t>
            </a:r>
            <a:endParaRPr lang="zh-CN" alt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idx="1"/>
          </p:nvPr>
        </p:nvSpPr>
        <p:spPr>
          <a:xfrm>
            <a:off x="457200" y="1321329"/>
            <a:ext cx="4114800" cy="2040227"/>
          </a:xfrm>
        </p:spPr>
        <p:txBody>
          <a:bodyPr/>
          <a:lstStyle/>
          <a:p>
            <a:r>
              <a:rPr lang="en-US" dirty="0">
                <a:solidFill>
                  <a:srgbClr val="0096FF"/>
                </a:solidFill>
              </a:rPr>
              <a:t>Modularity</a:t>
            </a:r>
            <a:endParaRPr lang="en-US" dirty="0">
              <a:solidFill>
                <a:srgbClr val="0096FF"/>
              </a:solidFill>
            </a:endParaRPr>
          </a:p>
          <a:p>
            <a:pPr lvl="1"/>
            <a:r>
              <a:rPr lang="en-US" dirty="0"/>
              <a:t>Split up system</a:t>
            </a:r>
            <a:endParaRPr lang="en-US" dirty="0"/>
          </a:p>
          <a:p>
            <a:pPr lvl="1"/>
            <a:r>
              <a:rPr lang="en-US" dirty="0"/>
              <a:t>Consider separately</a:t>
            </a:r>
            <a:endParaRPr lang="en-US" dirty="0"/>
          </a:p>
        </p:txBody>
      </p:sp>
      <p:sp>
        <p:nvSpPr>
          <p:cNvPr id="5" name="Content Placeholder 5"/>
          <p:cNvSpPr txBox="1"/>
          <p:nvPr/>
        </p:nvSpPr>
        <p:spPr>
          <a:xfrm>
            <a:off x="457200" y="3145532"/>
            <a:ext cx="4114800" cy="2040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Myriad Pro Light SemiCond"/>
                <a:ea typeface="楷体" panose="02010609060101010101" charset="-122"/>
                <a:cs typeface="Myriad Pro Light SemiCond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kern="1200">
                <a:solidFill>
                  <a:schemeClr val="tx1"/>
                </a:solidFill>
                <a:latin typeface="Myriad Pro Light SemiCond"/>
                <a:ea typeface="楷体" panose="02010609060101010101" charset="-122"/>
                <a:cs typeface="Myriad Pro Light SemiCond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yriad Pro Light SemiCond"/>
                <a:ea typeface="楷体" panose="02010609060101010101" charset="-122"/>
                <a:cs typeface="Myriad Pro Light SemiCond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i="0" kern="1200">
                <a:solidFill>
                  <a:schemeClr val="tx1"/>
                </a:solidFill>
                <a:latin typeface="Myriad Pro Light SemiCond"/>
                <a:ea typeface="楷体" panose="02010609060101010101" charset="-122"/>
                <a:cs typeface="Myriad Pro Light SemiCond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i="0" kern="1200">
                <a:solidFill>
                  <a:schemeClr val="tx1"/>
                </a:solidFill>
                <a:latin typeface="Myriad Pro Light SemiCond"/>
                <a:ea typeface="楷体" panose="02010609060101010101" charset="-122"/>
                <a:cs typeface="Myriad Pro Light SemiCond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altLang="zh-CN" sz="1800" b="1" dirty="0">
                <a:solidFill>
                  <a:srgbClr val="0096FF"/>
                </a:solidFill>
                <a:latin typeface="+mn-lt"/>
                <a:ea typeface="+mn-ea"/>
              </a:rPr>
              <a:t>Layering</a:t>
            </a:r>
            <a:endParaRPr lang="en-US" altLang="zh-CN" sz="1800" b="1" dirty="0">
              <a:solidFill>
                <a:srgbClr val="0096FF"/>
              </a:solidFill>
              <a:latin typeface="+mn-lt"/>
              <a:ea typeface="+mn-ea"/>
            </a:endParaRPr>
          </a:p>
          <a:p>
            <a:pPr marL="360045" lvl="1">
              <a:lnSpc>
                <a:spcPct val="12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Gradually build up capabilities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" name="Content Placeholder 5"/>
          <p:cNvSpPr txBox="1"/>
          <p:nvPr/>
        </p:nvSpPr>
        <p:spPr>
          <a:xfrm>
            <a:off x="4644008" y="1321329"/>
            <a:ext cx="4680520" cy="20402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Myriad Pro Light SemiCond"/>
                <a:ea typeface="楷体" panose="02010609060101010101" charset="-122"/>
                <a:cs typeface="Myriad Pro Light SemiCond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kern="1200">
                <a:solidFill>
                  <a:schemeClr val="tx1"/>
                </a:solidFill>
                <a:latin typeface="Myriad Pro Light SemiCond"/>
                <a:ea typeface="楷体" panose="02010609060101010101" charset="-122"/>
                <a:cs typeface="Myriad Pro Light SemiCond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yriad Pro Light SemiCond"/>
                <a:ea typeface="楷体" panose="02010609060101010101" charset="-122"/>
                <a:cs typeface="Myriad Pro Light SemiCond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i="0" kern="1200">
                <a:solidFill>
                  <a:schemeClr val="tx1"/>
                </a:solidFill>
                <a:latin typeface="Myriad Pro Light SemiCond"/>
                <a:ea typeface="楷体" panose="02010609060101010101" charset="-122"/>
                <a:cs typeface="Myriad Pro Light SemiCond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i="0" kern="1200">
                <a:solidFill>
                  <a:schemeClr val="tx1"/>
                </a:solidFill>
                <a:latin typeface="Myriad Pro Light SemiCond"/>
                <a:ea typeface="楷体" panose="02010609060101010101" charset="-122"/>
                <a:cs typeface="Myriad Pro Light SemiCond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altLang="zh-CN" sz="1800" b="1" dirty="0">
                <a:solidFill>
                  <a:srgbClr val="0096FF"/>
                </a:solidFill>
                <a:latin typeface="+mn-lt"/>
                <a:ea typeface="+mn-ea"/>
              </a:rPr>
              <a:t>Abstraction</a:t>
            </a:r>
            <a:endParaRPr lang="en-US" altLang="zh-CN" sz="1800" b="1" dirty="0">
              <a:solidFill>
                <a:srgbClr val="0096FF"/>
              </a:solidFill>
              <a:latin typeface="+mn-lt"/>
              <a:ea typeface="+mn-ea"/>
            </a:endParaRPr>
          </a:p>
          <a:p>
            <a:pPr marL="360045" lvl="1">
              <a:lnSpc>
                <a:spcPct val="12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Interface/Hiding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marL="360045" lvl="1">
              <a:lnSpc>
                <a:spcPct val="12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Avoid propagation of effects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Content Placeholder 5"/>
          <p:cNvSpPr txBox="1"/>
          <p:nvPr/>
        </p:nvSpPr>
        <p:spPr>
          <a:xfrm>
            <a:off x="4644008" y="3145532"/>
            <a:ext cx="4114800" cy="2040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Myriad Pro Light SemiCond"/>
                <a:ea typeface="楷体" panose="02010609060101010101" charset="-122"/>
                <a:cs typeface="Myriad Pro Light SemiCond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kern="1200">
                <a:solidFill>
                  <a:schemeClr val="tx1"/>
                </a:solidFill>
                <a:latin typeface="Myriad Pro Light SemiCond"/>
                <a:ea typeface="楷体" panose="02010609060101010101" charset="-122"/>
                <a:cs typeface="Myriad Pro Light SemiCond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yriad Pro Light SemiCond"/>
                <a:ea typeface="楷体" panose="02010609060101010101" charset="-122"/>
                <a:cs typeface="Myriad Pro Light SemiCond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i="0" kern="1200">
                <a:solidFill>
                  <a:schemeClr val="tx1"/>
                </a:solidFill>
                <a:latin typeface="Myriad Pro Light SemiCond"/>
                <a:ea typeface="楷体" panose="02010609060101010101" charset="-122"/>
                <a:cs typeface="Myriad Pro Light SemiCond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i="0" kern="1200">
                <a:solidFill>
                  <a:schemeClr val="tx1"/>
                </a:solidFill>
                <a:latin typeface="Myriad Pro Light SemiCond"/>
                <a:ea typeface="楷体" panose="02010609060101010101" charset="-122"/>
                <a:cs typeface="Myriad Pro Light SemiCond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altLang="zh-CN" sz="1800" b="1" dirty="0">
                <a:solidFill>
                  <a:srgbClr val="0096FF"/>
                </a:solidFill>
                <a:latin typeface="+mn-lt"/>
                <a:ea typeface="+mn-ea"/>
              </a:rPr>
              <a:t>Hierarchy</a:t>
            </a:r>
            <a:endParaRPr lang="en-US" altLang="zh-CN" sz="1800" b="1" dirty="0">
              <a:solidFill>
                <a:srgbClr val="0096FF"/>
              </a:solidFill>
              <a:latin typeface="+mn-lt"/>
              <a:ea typeface="+mn-ea"/>
            </a:endParaRPr>
          </a:p>
          <a:p>
            <a:pPr marL="360045" lvl="1">
              <a:lnSpc>
                <a:spcPct val="12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Reduce connections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marL="360045" lvl="1">
              <a:lnSpc>
                <a:spcPct val="12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Divide-and-conquer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363272" cy="4116287"/>
          </a:xfrm>
        </p:spPr>
        <p:txBody>
          <a:bodyPr>
            <a:normAutofit/>
          </a:bodyPr>
          <a:lstStyle/>
          <a:p>
            <a:r>
              <a:rPr lang="en-US" dirty="0"/>
              <a:t>Analyze or design the system as a collection of interacting subsystems</a:t>
            </a:r>
            <a:endParaRPr lang="en-US" dirty="0"/>
          </a:p>
          <a:p>
            <a:pPr lvl="1"/>
            <a:r>
              <a:rPr lang="en-US" dirty="0"/>
              <a:t>Subsystems called </a:t>
            </a:r>
            <a:r>
              <a:rPr lang="en-US" dirty="0">
                <a:solidFill>
                  <a:srgbClr val="0096FF"/>
                </a:solidFill>
              </a:rPr>
              <a:t>modules</a:t>
            </a:r>
            <a:endParaRPr lang="en-US" dirty="0">
              <a:solidFill>
                <a:srgbClr val="0096FF"/>
              </a:solidFill>
            </a:endParaRPr>
          </a:p>
          <a:p>
            <a:pPr lvl="1"/>
            <a:r>
              <a:rPr lang="en-US" altLang="zh-CN" dirty="0"/>
              <a:t>"</a:t>
            </a:r>
            <a:r>
              <a:rPr lang="en-US" u="sng" dirty="0">
                <a:solidFill>
                  <a:srgbClr val="0096FF"/>
                </a:solidFill>
              </a:rPr>
              <a:t>Divide-and-conquer</a:t>
            </a:r>
            <a:r>
              <a:rPr lang="en-US" altLang="zh-CN" dirty="0"/>
              <a:t>"</a:t>
            </a:r>
            <a:r>
              <a:rPr lang="en-US" dirty="0"/>
              <a:t> technique </a:t>
            </a:r>
            <a:endParaRPr lang="en-US" dirty="0"/>
          </a:p>
          <a:p>
            <a:pPr lvl="1"/>
            <a:endParaRPr lang="en-US" dirty="0"/>
          </a:p>
          <a:p>
            <a:r>
              <a:rPr lang="en-US" altLang="zh-CN" dirty="0"/>
              <a:t>Modularity is t</a:t>
            </a:r>
            <a:r>
              <a:rPr lang="en-US" dirty="0"/>
              <a:t>he </a:t>
            </a:r>
            <a:r>
              <a:rPr lang="en-US" dirty="0">
                <a:solidFill>
                  <a:srgbClr val="0096FF"/>
                </a:solidFill>
              </a:rPr>
              <a:t>simplest, most important tool </a:t>
            </a:r>
            <a:r>
              <a:rPr lang="en-US" dirty="0"/>
              <a:t>for reducing complexity</a:t>
            </a:r>
            <a:endParaRPr lang="en-US" dirty="0"/>
          </a:p>
          <a:p>
            <a:pPr lvl="1"/>
            <a:r>
              <a:rPr lang="en-US" altLang="zh-CN" dirty="0"/>
              <a:t>C</a:t>
            </a:r>
            <a:r>
              <a:rPr lang="en-US" dirty="0"/>
              <a:t>onsider interactions among the components within a module </a:t>
            </a:r>
            <a:r>
              <a:rPr lang="en-US" dirty="0">
                <a:solidFill>
                  <a:srgbClr val="FF0000"/>
                </a:solidFill>
              </a:rPr>
              <a:t>without simultaneously thinking about</a:t>
            </a:r>
            <a:r>
              <a:rPr lang="en-US" dirty="0"/>
              <a:t> the components that are inside </a:t>
            </a:r>
            <a:r>
              <a:rPr lang="en-US" dirty="0">
                <a:solidFill>
                  <a:srgbClr val="FF0000"/>
                </a:solidFill>
              </a:rPr>
              <a:t>other</a:t>
            </a:r>
            <a:r>
              <a:rPr lang="en-US" dirty="0"/>
              <a:t> modules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Modularity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948808" y="2519402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39408" y="2519402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Bug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006208" y="2519402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062608" y="1376402"/>
            <a:ext cx="2590800" cy="1460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cxnSp>
        <p:nvCxnSpPr>
          <p:cNvPr id="9" name="Straight Arrow Connector 15"/>
          <p:cNvCxnSpPr>
            <a:cxnSpLocks noChangeShapeType="1"/>
            <a:stCxn id="5" idx="0"/>
            <a:endCxn id="10" idx="2"/>
          </p:cNvCxnSpPr>
          <p:nvPr/>
        </p:nvCxnSpPr>
        <p:spPr bwMode="auto">
          <a:xfrm flipV="1">
            <a:off x="5253608" y="2265402"/>
            <a:ext cx="53340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0" name="Rectangle 9"/>
          <p:cNvSpPr/>
          <p:nvPr/>
        </p:nvSpPr>
        <p:spPr bwMode="auto">
          <a:xfrm>
            <a:off x="5482208" y="1947902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006208" y="1947902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Bug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948808" y="1376402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939408" y="1376402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06208" y="1376402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cxnSp>
        <p:nvCxnSpPr>
          <p:cNvPr id="15" name="Straight Arrow Connector 30"/>
          <p:cNvCxnSpPr>
            <a:cxnSpLocks noChangeShapeType="1"/>
            <a:stCxn id="10" idx="2"/>
            <a:endCxn id="6" idx="0"/>
          </p:cNvCxnSpPr>
          <p:nvPr/>
        </p:nvCxnSpPr>
        <p:spPr bwMode="auto">
          <a:xfrm>
            <a:off x="5787008" y="2265402"/>
            <a:ext cx="45720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6" name="Straight Arrow Connector 33"/>
          <p:cNvCxnSpPr>
            <a:cxnSpLocks noChangeShapeType="1"/>
            <a:stCxn id="7" idx="0"/>
            <a:endCxn id="11" idx="2"/>
          </p:cNvCxnSpPr>
          <p:nvPr/>
        </p:nvCxnSpPr>
        <p:spPr bwMode="auto">
          <a:xfrm flipV="1">
            <a:off x="7311008" y="2265402"/>
            <a:ext cx="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7" name="Straight Arrow Connector 36"/>
          <p:cNvCxnSpPr>
            <a:cxnSpLocks noChangeShapeType="1"/>
            <a:stCxn id="10" idx="0"/>
            <a:endCxn id="13" idx="2"/>
          </p:cNvCxnSpPr>
          <p:nvPr/>
        </p:nvCxnSpPr>
        <p:spPr bwMode="auto">
          <a:xfrm flipV="1">
            <a:off x="5787008" y="1693902"/>
            <a:ext cx="45720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8" name="Straight Arrow Connector 39"/>
          <p:cNvCxnSpPr>
            <a:cxnSpLocks noChangeShapeType="1"/>
            <a:stCxn id="12" idx="2"/>
            <a:endCxn id="10" idx="0"/>
          </p:cNvCxnSpPr>
          <p:nvPr/>
        </p:nvCxnSpPr>
        <p:spPr bwMode="auto">
          <a:xfrm>
            <a:off x="5253608" y="1693902"/>
            <a:ext cx="53340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9" name="Straight Arrow Connector 42"/>
          <p:cNvCxnSpPr>
            <a:cxnSpLocks noChangeShapeType="1"/>
            <a:stCxn id="11" idx="0"/>
            <a:endCxn id="14" idx="2"/>
          </p:cNvCxnSpPr>
          <p:nvPr/>
        </p:nvCxnSpPr>
        <p:spPr bwMode="auto">
          <a:xfrm flipV="1">
            <a:off x="7311008" y="1693902"/>
            <a:ext cx="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20" name="Straight Arrow Connector 45"/>
          <p:cNvCxnSpPr>
            <a:cxnSpLocks noChangeShapeType="1"/>
            <a:stCxn id="11" idx="0"/>
            <a:endCxn id="13" idx="2"/>
          </p:cNvCxnSpPr>
          <p:nvPr/>
        </p:nvCxnSpPr>
        <p:spPr bwMode="auto">
          <a:xfrm flipH="1" flipV="1">
            <a:off x="6244208" y="1693902"/>
            <a:ext cx="106680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21" name="Rectangle 20"/>
          <p:cNvSpPr/>
          <p:nvPr/>
        </p:nvSpPr>
        <p:spPr bwMode="auto">
          <a:xfrm>
            <a:off x="1824608" y="2392402"/>
            <a:ext cx="762000" cy="3175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>
              <a:defRPr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Bug</a:t>
            </a: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586608" y="1947902"/>
            <a:ext cx="838200" cy="3175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>
              <a:defRPr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Bug</a:t>
            </a: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23" name="TextBox 51"/>
          <p:cNvSpPr txBox="1">
            <a:spLocks noChangeArrowheads="1"/>
          </p:cNvSpPr>
          <p:nvPr/>
        </p:nvSpPr>
        <p:spPr bwMode="auto">
          <a:xfrm>
            <a:off x="910208" y="4577862"/>
            <a:ext cx="3048000" cy="4001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0" dirty="0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Original System</a:t>
            </a:r>
            <a:endParaRPr lang="en-US" altLang="zh-CN" b="0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24" name="TextBox 52"/>
          <p:cNvSpPr txBox="1">
            <a:spLocks noChangeArrowheads="1"/>
          </p:cNvSpPr>
          <p:nvPr/>
        </p:nvSpPr>
        <p:spPr bwMode="auto">
          <a:xfrm>
            <a:off x="4948808" y="4577862"/>
            <a:ext cx="3048000" cy="4001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0" dirty="0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System with Modularity</a:t>
            </a:r>
            <a:endParaRPr lang="en-US" altLang="zh-CN" b="0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pic>
        <p:nvPicPr>
          <p:cNvPr id="25" name="Picture 5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63352" y="3361406"/>
            <a:ext cx="2941712" cy="83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6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932040" y="3217541"/>
            <a:ext cx="2937011" cy="11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197768" y="5310512"/>
            <a:ext cx="84066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CN" sz="1200" dirty="0">
                <a:latin typeface="Arial" panose="020B0604020202020204" pitchFamily="34" charset="0"/>
                <a:ea typeface="等线" panose="02010600030101010101" charset="-122"/>
                <a:cs typeface="宋体" panose="02010600030101010101" pitchFamily="2" charset="-122"/>
              </a:rPr>
              <a:t>Assumptions: consider the number of bugs is proportional to its size, and bugs are randomly distributed</a:t>
            </a:r>
            <a:endParaRPr lang="en-US" altLang="zh-CN" sz="1200" dirty="0">
              <a:latin typeface="Arial" panose="020B0604020202020204" pitchFamily="34" charset="0"/>
              <a:ea typeface="等线" panose="02010600030101010101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Abstraction</a:t>
            </a:r>
            <a:endParaRPr lang="en-US" sz="2000" dirty="0"/>
          </a:p>
          <a:p>
            <a:pPr lvl="1"/>
            <a:r>
              <a:rPr lang="en-US" dirty="0"/>
              <a:t>Treat a module based on external specifications, </a:t>
            </a:r>
            <a:r>
              <a:rPr lang="en-US" dirty="0">
                <a:solidFill>
                  <a:srgbClr val="FF0000"/>
                </a:solidFill>
              </a:rPr>
              <a:t>no need for details inside</a:t>
            </a:r>
            <a:endParaRPr lang="en-US" dirty="0"/>
          </a:p>
          <a:p>
            <a:r>
              <a:rPr lang="en-US" sz="2000" dirty="0"/>
              <a:t>Principles to divide a module</a:t>
            </a:r>
            <a:endParaRPr lang="en-US" sz="2000" dirty="0"/>
          </a:p>
          <a:p>
            <a:pPr lvl="1"/>
            <a:r>
              <a:rPr lang="en-US" dirty="0"/>
              <a:t>Follow natural or effective boundaries</a:t>
            </a:r>
            <a:endParaRPr lang="en-US" dirty="0"/>
          </a:p>
          <a:p>
            <a:pPr lvl="1"/>
            <a:r>
              <a:rPr lang="en-US" dirty="0"/>
              <a:t>Fewer interactions among modules (Chap.4 &amp; 5)</a:t>
            </a:r>
            <a:endParaRPr lang="en-US" dirty="0"/>
          </a:p>
          <a:p>
            <a:pPr lvl="1"/>
            <a:r>
              <a:rPr lang="en-US" dirty="0"/>
              <a:t>Less propagation of effects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Problem:</a:t>
            </a:r>
            <a:r>
              <a:rPr lang="zh-CN" altLang="en-US" sz="2000" dirty="0"/>
              <a:t> </a:t>
            </a:r>
            <a:r>
              <a:rPr lang="en-US" altLang="zh-CN" sz="2000" dirty="0"/>
              <a:t>m</a:t>
            </a:r>
            <a:r>
              <a:rPr lang="en-US" sz="2000" dirty="0"/>
              <a:t>inimizing interconnections among modules may be defeated </a:t>
            </a:r>
            <a:endParaRPr lang="en-US" sz="2000" dirty="0"/>
          </a:p>
          <a:p>
            <a:pPr lvl="1"/>
            <a:r>
              <a:rPr lang="en-US" dirty="0"/>
              <a:t>Unintentional or accidental interconnections, arising from implementation errors </a:t>
            </a:r>
            <a:endParaRPr lang="en-US" dirty="0"/>
          </a:p>
          <a:p>
            <a:pPr lvl="1"/>
            <a:r>
              <a:rPr lang="en-US" dirty="0"/>
              <a:t>Well-meaning design attempts to sneak past modular boundaries</a:t>
            </a:r>
            <a:endParaRPr lang="en-US" dirty="0"/>
          </a:p>
          <a:p>
            <a:pPr lvl="2"/>
            <a:r>
              <a:rPr lang="en-US" sz="1600" dirty="0"/>
              <a:t>Improve performance</a:t>
            </a:r>
            <a:endParaRPr lang="en-US" sz="1600" dirty="0"/>
          </a:p>
          <a:p>
            <a:pPr lvl="2"/>
            <a:r>
              <a:rPr lang="en-US" sz="1600" dirty="0"/>
              <a:t>Meet some other requirement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23681" y="0"/>
            <a:ext cx="8496637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Software is particularly subject to this problem</a:t>
            </a:r>
            <a:endParaRPr lang="en-US" sz="2000" dirty="0"/>
          </a:p>
          <a:p>
            <a:pPr lvl="1"/>
            <a:r>
              <a:rPr lang="en-US" dirty="0"/>
              <a:t>The modular </a:t>
            </a:r>
            <a:r>
              <a:rPr lang="en-US" dirty="0">
                <a:solidFill>
                  <a:srgbClr val="FF0000"/>
                </a:solidFill>
              </a:rPr>
              <a:t>boundaries</a:t>
            </a:r>
            <a:r>
              <a:rPr lang="en-US" dirty="0"/>
              <a:t> provided by the separately compiled subprograms are actually somewhat </a:t>
            </a:r>
            <a:r>
              <a:rPr lang="en-US" dirty="0">
                <a:solidFill>
                  <a:srgbClr val="0096FF"/>
                </a:solidFill>
              </a:rPr>
              <a:t>soft</a:t>
            </a:r>
            <a:endParaRPr lang="en-US" dirty="0">
              <a:solidFill>
                <a:srgbClr val="0096FF"/>
              </a:solidFill>
            </a:endParaRPr>
          </a:p>
          <a:p>
            <a:pPr lvl="1"/>
            <a:r>
              <a:rPr lang="en-US" dirty="0"/>
              <a:t>Is easily penetrated by errors in:</a:t>
            </a:r>
            <a:endParaRPr lang="en-US" dirty="0"/>
          </a:p>
          <a:p>
            <a:pPr lvl="2"/>
            <a:r>
              <a:rPr lang="en-US" sz="1600" dirty="0"/>
              <a:t>using pointer;</a:t>
            </a:r>
            <a:endParaRPr lang="en-US" sz="1600" dirty="0"/>
          </a:p>
          <a:p>
            <a:pPr lvl="2"/>
            <a:r>
              <a:rPr lang="en-US" sz="1600" dirty="0"/>
              <a:t>filling buffer;</a:t>
            </a:r>
            <a:endParaRPr lang="en-US" sz="1600" dirty="0"/>
          </a:p>
          <a:p>
            <a:pPr lvl="2"/>
            <a:r>
              <a:rPr lang="en-US" sz="1600" dirty="0"/>
              <a:t>calculating array index;</a:t>
            </a:r>
            <a:endParaRPr lang="en-US" sz="1600" dirty="0"/>
          </a:p>
          <a:p>
            <a:pPr lvl="2"/>
            <a:r>
              <a:rPr lang="en-US" sz="1600" dirty="0"/>
              <a:t>etc.</a:t>
            </a:r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691380" y="237172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容易出现各种越界</a:t>
            </a:r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Failure containment</a:t>
            </a:r>
            <a:endParaRPr lang="en-US" sz="2000" dirty="0"/>
          </a:p>
          <a:p>
            <a:pPr lvl="1"/>
            <a:r>
              <a:rPr lang="en-US" dirty="0"/>
              <a:t>When a module does not meet its abstract interface specifications</a:t>
            </a:r>
            <a:endParaRPr lang="en-US" dirty="0"/>
          </a:p>
          <a:p>
            <a:pPr lvl="1"/>
            <a:r>
              <a:rPr lang="en-US" dirty="0"/>
              <a:t>Limiting the impact of faults</a:t>
            </a:r>
            <a:endParaRPr lang="en-US" dirty="0"/>
          </a:p>
          <a:p>
            <a:pPr lvl="2"/>
            <a:r>
              <a:rPr lang="en-US" sz="1600" dirty="0"/>
              <a:t>Well-designed and properly enforced modular abstractions </a:t>
            </a:r>
            <a:endParaRPr lang="en-US" sz="1600" dirty="0"/>
          </a:p>
          <a:p>
            <a:pPr lvl="2"/>
            <a:r>
              <a:rPr lang="en-US" sz="1600" dirty="0"/>
              <a:t>Control propagation of effects</a:t>
            </a:r>
            <a:endParaRPr lang="en-US" sz="1600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Modules are the units of fault containment</a:t>
            </a:r>
            <a:endParaRPr lang="en-US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Layering(</a:t>
            </a:r>
            <a:r>
              <a:rPr lang="zh-CN" altLang="en-US" dirty="0"/>
              <a:t>分层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Goal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sz="2000" dirty="0"/>
              <a:t>Reduce module interconnections even more</a:t>
            </a:r>
            <a:endParaRPr lang="en-US" sz="2000" dirty="0"/>
          </a:p>
          <a:p>
            <a:r>
              <a:rPr lang="en-US" sz="2000" dirty="0"/>
              <a:t>How to do it?</a:t>
            </a:r>
            <a:endParaRPr lang="en-US" sz="2000" dirty="0"/>
          </a:p>
          <a:p>
            <a:pPr lvl="1"/>
            <a:r>
              <a:rPr lang="en-US" dirty="0"/>
              <a:t>Build a </a:t>
            </a:r>
            <a:r>
              <a:rPr lang="en-US" dirty="0">
                <a:solidFill>
                  <a:srgbClr val="FF0000"/>
                </a:solidFill>
              </a:rPr>
              <a:t>set of mechanisms first</a:t>
            </a:r>
            <a:r>
              <a:rPr lang="en-US" dirty="0"/>
              <a:t> (a lower layer)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Use them to create a different complete set</a:t>
            </a:r>
            <a:r>
              <a:rPr lang="en-US" dirty="0"/>
              <a:t> of mechanisms (an upper layer)</a:t>
            </a:r>
            <a:endParaRPr lang="en-US" dirty="0"/>
          </a:p>
          <a:p>
            <a:r>
              <a:rPr lang="en-US" sz="2000" dirty="0"/>
              <a:t>General rule: </a:t>
            </a:r>
            <a:r>
              <a:rPr lang="en-US" sz="2000" dirty="0">
                <a:solidFill>
                  <a:srgbClr val="FF0000"/>
                </a:solidFill>
              </a:rPr>
              <a:t>A module in one layer only interacts with</a:t>
            </a:r>
            <a:r>
              <a:rPr lang="en-US" sz="2000" dirty="0"/>
              <a:t>:</a:t>
            </a:r>
            <a:endParaRPr lang="en-US" sz="2000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its peers in the same layer, and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modules in the next lower layer / next higher layer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455670" y="101092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降低模块的耦合性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77240" y="4225925"/>
            <a:ext cx="3048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分层：</a:t>
            </a:r>
            <a:endParaRPr lang="zh-CN" altLang="en-US" sz="1600"/>
          </a:p>
          <a:p>
            <a:r>
              <a:rPr lang="zh-CN" altLang="en-US" sz="1600"/>
              <a:t>从下到上，从实现层到应用层</a:t>
            </a:r>
            <a:endParaRPr lang="zh-CN" altLang="en-US" sz="1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4" name="组合 50"/>
          <p:cNvGrpSpPr/>
          <p:nvPr/>
        </p:nvGrpSpPr>
        <p:grpSpPr bwMode="auto">
          <a:xfrm>
            <a:off x="467995" y="1273810"/>
            <a:ext cx="8153400" cy="1587500"/>
            <a:chOff x="533400" y="1600200"/>
            <a:chExt cx="8153400" cy="2590800"/>
          </a:xfrm>
        </p:grpSpPr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685800" y="3048890"/>
              <a:ext cx="609600" cy="3799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1828800" y="3048890"/>
              <a:ext cx="609600" cy="3799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cxnSp>
          <p:nvCxnSpPr>
            <p:cNvPr id="37" name="Straight Connector 7"/>
            <p:cNvCxnSpPr>
              <a:cxnSpLocks noChangeShapeType="1"/>
            </p:cNvCxnSpPr>
            <p:nvPr/>
          </p:nvCxnSpPr>
          <p:spPr bwMode="auto">
            <a:xfrm>
              <a:off x="533400" y="2848625"/>
              <a:ext cx="327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38" name="Straight Connector 10"/>
            <p:cNvCxnSpPr>
              <a:cxnSpLocks noChangeShapeType="1"/>
            </p:cNvCxnSpPr>
            <p:nvPr/>
          </p:nvCxnSpPr>
          <p:spPr bwMode="auto">
            <a:xfrm>
              <a:off x="533400" y="3581400"/>
              <a:ext cx="327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2971800" y="3048890"/>
              <a:ext cx="609600" cy="3799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685800" y="3733292"/>
              <a:ext cx="609600" cy="382144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1828800" y="3733292"/>
              <a:ext cx="609600" cy="382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971800" y="3733292"/>
              <a:ext cx="609600" cy="382144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85800" y="2286762"/>
              <a:ext cx="609600" cy="379984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1828800" y="2286762"/>
              <a:ext cx="609600" cy="3799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2971800" y="2286762"/>
              <a:ext cx="609600" cy="379984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cxnSp>
          <p:nvCxnSpPr>
            <p:cNvPr id="46" name="Straight Arrow Connector 33"/>
            <p:cNvCxnSpPr>
              <a:cxnSpLocks noChangeShapeType="1"/>
              <a:stCxn id="44" idx="2"/>
              <a:endCxn id="36" idx="0"/>
            </p:cNvCxnSpPr>
            <p:nvPr/>
          </p:nvCxnSpPr>
          <p:spPr bwMode="auto">
            <a:xfrm>
              <a:off x="2133600" y="2667000"/>
              <a:ext cx="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sm" len="sm"/>
              <a:tailEnd type="arrow" w="sm" len="sm"/>
            </a:ln>
          </p:spPr>
        </p:cxnSp>
        <p:cxnSp>
          <p:nvCxnSpPr>
            <p:cNvPr id="47" name="Straight Arrow Connector 35"/>
            <p:cNvCxnSpPr>
              <a:cxnSpLocks noChangeShapeType="1"/>
              <a:stCxn id="35" idx="3"/>
              <a:endCxn id="36" idx="1"/>
            </p:cNvCxnSpPr>
            <p:nvPr/>
          </p:nvCxnSpPr>
          <p:spPr bwMode="auto">
            <a:xfrm>
              <a:off x="1295400" y="3238500"/>
              <a:ext cx="5334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sm" len="sm"/>
              <a:tailEnd type="arrow" w="sm" len="sm"/>
            </a:ln>
          </p:spPr>
        </p:cxnSp>
        <p:cxnSp>
          <p:nvCxnSpPr>
            <p:cNvPr id="48" name="Straight Arrow Connector 37"/>
            <p:cNvCxnSpPr>
              <a:cxnSpLocks noChangeShapeType="1"/>
              <a:stCxn id="36" idx="3"/>
              <a:endCxn id="39" idx="1"/>
            </p:cNvCxnSpPr>
            <p:nvPr/>
          </p:nvCxnSpPr>
          <p:spPr bwMode="auto">
            <a:xfrm>
              <a:off x="2438400" y="3238500"/>
              <a:ext cx="5334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sm" len="sm"/>
              <a:tailEnd type="arrow" w="sm" len="sm"/>
            </a:ln>
          </p:spPr>
        </p:cxnSp>
        <p:cxnSp>
          <p:nvCxnSpPr>
            <p:cNvPr id="49" name="Straight Arrow Connector 39"/>
            <p:cNvCxnSpPr>
              <a:cxnSpLocks noChangeShapeType="1"/>
              <a:stCxn id="36" idx="2"/>
              <a:endCxn id="41" idx="0"/>
            </p:cNvCxnSpPr>
            <p:nvPr/>
          </p:nvCxnSpPr>
          <p:spPr bwMode="auto">
            <a:xfrm>
              <a:off x="2133600" y="3429000"/>
              <a:ext cx="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sm" len="sm"/>
              <a:tailEnd type="arrow" w="sm" len="sm"/>
            </a:ln>
          </p:spPr>
        </p:cxnSp>
        <p:sp>
          <p:nvSpPr>
            <p:cNvPr id="50" name="Rectangle 49"/>
            <p:cNvSpPr/>
            <p:nvPr/>
          </p:nvSpPr>
          <p:spPr bwMode="auto">
            <a:xfrm>
              <a:off x="4036334" y="3031537"/>
              <a:ext cx="4191000" cy="379983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>
                <a:defRPr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rPr>
                <a:t>Processor &amp; memory layer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cxnSp>
          <p:nvCxnSpPr>
            <p:cNvPr id="51" name="Straight Connector 43"/>
            <p:cNvCxnSpPr>
              <a:cxnSpLocks noChangeShapeType="1"/>
            </p:cNvCxnSpPr>
            <p:nvPr/>
          </p:nvCxnSpPr>
          <p:spPr bwMode="auto">
            <a:xfrm>
              <a:off x="4038600" y="2842010"/>
              <a:ext cx="464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52" name="Straight Connector 44"/>
            <p:cNvCxnSpPr>
              <a:cxnSpLocks noChangeShapeType="1"/>
            </p:cNvCxnSpPr>
            <p:nvPr/>
          </p:nvCxnSpPr>
          <p:spPr bwMode="auto">
            <a:xfrm>
              <a:off x="4038600" y="3581400"/>
              <a:ext cx="464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sp>
          <p:nvSpPr>
            <p:cNvPr id="53" name="Rectangle 52"/>
            <p:cNvSpPr/>
            <p:nvPr/>
          </p:nvSpPr>
          <p:spPr bwMode="auto">
            <a:xfrm>
              <a:off x="4027967" y="3733293"/>
              <a:ext cx="4495800" cy="45770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>
                <a:defRPr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rPr>
                <a:t>Memory cells &amp; gates layer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4038600" y="2286762"/>
              <a:ext cx="2971800" cy="379984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>
                <a:defRPr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rPr>
                <a:t>OS layer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cxnSp>
          <p:nvCxnSpPr>
            <p:cNvPr id="55" name="Straight Connector 7"/>
            <p:cNvCxnSpPr>
              <a:cxnSpLocks noChangeShapeType="1"/>
            </p:cNvCxnSpPr>
            <p:nvPr/>
          </p:nvCxnSpPr>
          <p:spPr bwMode="auto">
            <a:xfrm>
              <a:off x="533400" y="2133600"/>
              <a:ext cx="327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sp>
          <p:nvSpPr>
            <p:cNvPr id="56" name="Rectangle 29"/>
            <p:cNvSpPr/>
            <p:nvPr/>
          </p:nvSpPr>
          <p:spPr bwMode="auto">
            <a:xfrm>
              <a:off x="685800" y="1600200"/>
              <a:ext cx="609600" cy="379984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57" name="Rectangle 30"/>
            <p:cNvSpPr>
              <a:spLocks noChangeArrowheads="1"/>
            </p:cNvSpPr>
            <p:nvPr/>
          </p:nvSpPr>
          <p:spPr bwMode="auto">
            <a:xfrm>
              <a:off x="1828800" y="1600200"/>
              <a:ext cx="609600" cy="3799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58" name="Rectangle 31"/>
            <p:cNvSpPr/>
            <p:nvPr/>
          </p:nvSpPr>
          <p:spPr bwMode="auto">
            <a:xfrm>
              <a:off x="2971800" y="1600200"/>
              <a:ext cx="609600" cy="379984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cxnSp>
          <p:nvCxnSpPr>
            <p:cNvPr id="59" name="Straight Arrow Connector 33"/>
            <p:cNvCxnSpPr>
              <a:cxnSpLocks noChangeShapeType="1"/>
              <a:stCxn id="57" idx="2"/>
            </p:cNvCxnSpPr>
            <p:nvPr/>
          </p:nvCxnSpPr>
          <p:spPr bwMode="auto">
            <a:xfrm>
              <a:off x="2133600" y="1981200"/>
              <a:ext cx="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sm" len="sm"/>
              <a:tailEnd type="arrow" w="sm" len="sm"/>
            </a:ln>
          </p:spPr>
        </p:cxnSp>
        <p:cxnSp>
          <p:nvCxnSpPr>
            <p:cNvPr id="60" name="Straight Connector 43"/>
            <p:cNvCxnSpPr>
              <a:cxnSpLocks noChangeShapeType="1"/>
            </p:cNvCxnSpPr>
            <p:nvPr/>
          </p:nvCxnSpPr>
          <p:spPr bwMode="auto">
            <a:xfrm>
              <a:off x="4038600" y="2133600"/>
              <a:ext cx="464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sp>
          <p:nvSpPr>
            <p:cNvPr id="61" name="Rectangle 49"/>
            <p:cNvSpPr/>
            <p:nvPr/>
          </p:nvSpPr>
          <p:spPr bwMode="auto">
            <a:xfrm>
              <a:off x="4038600" y="1600200"/>
              <a:ext cx="3276600" cy="379984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>
                <a:defRPr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rPr>
                <a:t>Application layer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</p:grpSp>
      <p:sp>
        <p:nvSpPr>
          <p:cNvPr id="62" name="Content Placeholder 2"/>
          <p:cNvSpPr>
            <a:spLocks noGrp="1"/>
          </p:cNvSpPr>
          <p:nvPr>
            <p:ph idx="1"/>
          </p:nvPr>
        </p:nvSpPr>
        <p:spPr>
          <a:xfrm>
            <a:off x="304800" y="2984500"/>
            <a:ext cx="8839200" cy="260930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zh-CN" dirty="0"/>
              <a:t>House:</a:t>
            </a:r>
            <a:endParaRPr lang="en-US" altLang="zh-CN" dirty="0"/>
          </a:p>
          <a:p>
            <a:pPr lvl="1">
              <a:spcBef>
                <a:spcPts val="0"/>
              </a:spcBef>
              <a:defRPr/>
            </a:pPr>
            <a:r>
              <a:rPr lang="en-US" altLang="zh-CN" sz="1600" dirty="0"/>
              <a:t>Inner layer of studs, joist, rafter (shape &amp; strength )</a:t>
            </a:r>
            <a:endParaRPr lang="en-US" altLang="zh-CN" sz="1600" dirty="0"/>
          </a:p>
          <a:p>
            <a:pPr lvl="1">
              <a:spcBef>
                <a:spcPts val="0"/>
              </a:spcBef>
              <a:defRPr/>
            </a:pPr>
            <a:r>
              <a:rPr lang="en-US" altLang="zh-CN" sz="1600" dirty="0"/>
              <a:t>Layer of sheathing and drywall (wind out)</a:t>
            </a:r>
            <a:endParaRPr lang="en-US" altLang="zh-CN" sz="1600" dirty="0"/>
          </a:p>
          <a:p>
            <a:pPr lvl="1">
              <a:spcBef>
                <a:spcPts val="0"/>
              </a:spcBef>
              <a:defRPr/>
            </a:pPr>
            <a:r>
              <a:rPr lang="en-US" altLang="zh-CN" sz="1600" dirty="0"/>
              <a:t>Layer of siding, flooring and roof tiles (watertight)</a:t>
            </a:r>
            <a:endParaRPr lang="en-US" altLang="zh-CN" sz="1600" dirty="0"/>
          </a:p>
          <a:p>
            <a:pPr lvl="1">
              <a:spcBef>
                <a:spcPts val="0"/>
              </a:spcBef>
              <a:defRPr/>
            </a:pPr>
            <a:r>
              <a:rPr lang="en-US" altLang="zh-CN" sz="1600" dirty="0"/>
              <a:t>Cosmetic layer of paint (looks good)</a:t>
            </a:r>
            <a:endParaRPr lang="en-US" altLang="zh-CN" sz="1600" dirty="0"/>
          </a:p>
          <a:p>
            <a:pPr>
              <a:spcBef>
                <a:spcPts val="0"/>
              </a:spcBef>
              <a:defRPr/>
            </a:pPr>
            <a:r>
              <a:rPr lang="en-US" altLang="zh-CN" dirty="0"/>
              <a:t>Algebra: </a:t>
            </a:r>
            <a:endParaRPr lang="en-US" altLang="zh-CN" dirty="0"/>
          </a:p>
          <a:p>
            <a:pPr lvl="1">
              <a:spcBef>
                <a:spcPts val="0"/>
              </a:spcBef>
              <a:defRPr/>
            </a:pPr>
            <a:r>
              <a:rPr lang="en-US" altLang="zh-CN" sz="1600" dirty="0"/>
              <a:t>integer, complex number, polynomials, polynomials with polynomial coefficients </a:t>
            </a:r>
            <a:endParaRPr lang="en-US" altLang="zh-CN" sz="16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Hierarchy(</a:t>
            </a:r>
            <a:r>
              <a:rPr lang="zh-CN" altLang="en-US" dirty="0"/>
              <a:t>分级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7302"/>
            <a:ext cx="8229600" cy="3960439"/>
          </a:xfrm>
        </p:spPr>
        <p:txBody>
          <a:bodyPr>
            <a:normAutofit/>
          </a:bodyPr>
          <a:lstStyle/>
          <a:p>
            <a:r>
              <a:rPr lang="en-US" dirty="0"/>
              <a:t>Hierarchy: another module organization</a:t>
            </a:r>
            <a:endParaRPr lang="en-US" dirty="0"/>
          </a:p>
          <a:p>
            <a:pPr lvl="1"/>
            <a:r>
              <a:rPr lang="en-US" dirty="0"/>
              <a:t>Start with a </a:t>
            </a:r>
            <a:r>
              <a:rPr lang="en-US" dirty="0">
                <a:solidFill>
                  <a:srgbClr val="FF0000"/>
                </a:solidFill>
              </a:rPr>
              <a:t>small group</a:t>
            </a:r>
            <a:r>
              <a:rPr lang="en-US" dirty="0"/>
              <a:t> of modules</a:t>
            </a:r>
            <a:endParaRPr lang="en-US" dirty="0"/>
          </a:p>
          <a:p>
            <a:pPr lvl="1"/>
            <a:r>
              <a:rPr lang="en-US" dirty="0"/>
              <a:t>Assemble them into a stable, self-contained </a:t>
            </a:r>
            <a:r>
              <a:rPr lang="en-US" dirty="0">
                <a:solidFill>
                  <a:srgbClr val="FF0000"/>
                </a:solidFill>
              </a:rPr>
              <a:t>subsystem</a:t>
            </a:r>
            <a:r>
              <a:rPr lang="en-US" dirty="0"/>
              <a:t> with well defined </a:t>
            </a:r>
            <a:r>
              <a:rPr lang="en-US" dirty="0">
                <a:solidFill>
                  <a:srgbClr val="FF0000"/>
                </a:solidFill>
              </a:rPr>
              <a:t>interface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Assemble a group of subsystems to a larger subsystem</a:t>
            </a:r>
            <a:endParaRPr lang="en-US" dirty="0"/>
          </a:p>
          <a:p>
            <a:pPr lvl="1"/>
            <a:endParaRPr lang="en-US" dirty="0"/>
          </a:p>
          <a:p>
            <a:r>
              <a:rPr lang="en-US" altLang="zh-CN" dirty="0"/>
              <a:t>Example</a:t>
            </a:r>
            <a:endParaRPr lang="en-US" altLang="zh-CN" dirty="0"/>
          </a:p>
          <a:p>
            <a:pPr lvl="1"/>
            <a:r>
              <a:rPr lang="en-US" dirty="0"/>
              <a:t>1 manager leads N employees</a:t>
            </a:r>
            <a:endParaRPr lang="en-US" dirty="0"/>
          </a:p>
          <a:p>
            <a:pPr lvl="1"/>
            <a:r>
              <a:rPr lang="en-US" dirty="0"/>
              <a:t>1 higher manager leads N </a:t>
            </a:r>
            <a:br>
              <a:rPr lang="en-US" dirty="0"/>
            </a:br>
            <a:r>
              <a:rPr lang="en-US" dirty="0"/>
              <a:t>lower managers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51104" y="4635500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032104" y="4000500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489304" y="4635500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cxnSp>
        <p:nvCxnSpPr>
          <p:cNvPr id="10" name="Straight Arrow Connector 16"/>
          <p:cNvCxnSpPr>
            <a:cxnSpLocks noChangeShapeType="1"/>
            <a:stCxn id="7" idx="0"/>
            <a:endCxn id="8" idx="2"/>
          </p:cNvCxnSpPr>
          <p:nvPr/>
        </p:nvCxnSpPr>
        <p:spPr bwMode="auto">
          <a:xfrm flipV="1">
            <a:off x="6955904" y="4318000"/>
            <a:ext cx="381000" cy="317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</p:spPr>
      </p:cxnSp>
      <p:cxnSp>
        <p:nvCxnSpPr>
          <p:cNvPr id="11" name="Straight Arrow Connector 17"/>
          <p:cNvCxnSpPr>
            <a:cxnSpLocks noChangeShapeType="1"/>
            <a:stCxn id="8" idx="2"/>
            <a:endCxn id="9" idx="0"/>
          </p:cNvCxnSpPr>
          <p:nvPr/>
        </p:nvCxnSpPr>
        <p:spPr bwMode="auto">
          <a:xfrm>
            <a:off x="7336904" y="4318000"/>
            <a:ext cx="457200" cy="317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</p:spPr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08104" y="4000500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193904" y="3175000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cxnSp>
        <p:nvCxnSpPr>
          <p:cNvPr id="14" name="Straight Arrow Connector 41"/>
          <p:cNvCxnSpPr>
            <a:cxnSpLocks noChangeShapeType="1"/>
            <a:stCxn id="12" idx="0"/>
            <a:endCxn id="13" idx="2"/>
          </p:cNvCxnSpPr>
          <p:nvPr/>
        </p:nvCxnSpPr>
        <p:spPr bwMode="auto">
          <a:xfrm flipV="1">
            <a:off x="5812904" y="3492500"/>
            <a:ext cx="685800" cy="508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</p:spPr>
      </p:cxnSp>
      <p:cxnSp>
        <p:nvCxnSpPr>
          <p:cNvPr id="15" name="Straight Arrow Connector 42"/>
          <p:cNvCxnSpPr>
            <a:cxnSpLocks noChangeShapeType="1"/>
            <a:stCxn id="13" idx="2"/>
            <a:endCxn id="8" idx="0"/>
          </p:cNvCxnSpPr>
          <p:nvPr/>
        </p:nvCxnSpPr>
        <p:spPr bwMode="auto">
          <a:xfrm>
            <a:off x="6498704" y="3492500"/>
            <a:ext cx="838200" cy="508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</p:spPr>
      </p:cxnSp>
      <p:sp>
        <p:nvSpPr>
          <p:cNvPr id="16" name="Oval 55"/>
          <p:cNvSpPr>
            <a:spLocks noChangeArrowheads="1"/>
          </p:cNvSpPr>
          <p:nvPr/>
        </p:nvSpPr>
        <p:spPr bwMode="auto">
          <a:xfrm>
            <a:off x="6346304" y="3810000"/>
            <a:ext cx="2057400" cy="13970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</a:ln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05915" y="3001645"/>
            <a:ext cx="37445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分级：</a:t>
            </a:r>
            <a:endParaRPr lang="zh-CN" altLang="en-US" sz="1600"/>
          </a:p>
          <a:p>
            <a:r>
              <a:rPr lang="zh-CN" altLang="en-US" sz="1600"/>
              <a:t>从上到下，越往上能力越强</a:t>
            </a:r>
            <a:r>
              <a:rPr lang="en-US" altLang="zh-CN" sz="1600"/>
              <a:t>(tradeoff)</a:t>
            </a:r>
            <a:endParaRPr lang="en-US" altLang="zh-CN"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435280" cy="4188295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zh-CN" sz="2400" dirty="0"/>
              <a:t>There are many striking examples of hierarchy </a:t>
            </a:r>
            <a:endParaRPr lang="en-US" altLang="zh-CN" sz="2400" dirty="0"/>
          </a:p>
          <a:p>
            <a:pPr lvl="1">
              <a:spcBef>
                <a:spcPts val="300"/>
              </a:spcBef>
            </a:pPr>
            <a:r>
              <a:rPr lang="en-US" altLang="zh-CN" sz="2000" dirty="0"/>
              <a:t>E.g.,</a:t>
            </a:r>
            <a:r>
              <a:rPr lang="zh-CN" altLang="en-US" sz="2000" dirty="0"/>
              <a:t> </a:t>
            </a:r>
            <a:r>
              <a:rPr lang="en-US" altLang="zh-CN" sz="2000" dirty="0"/>
              <a:t>microscopic biological systems, assembly of Alexander's empire</a:t>
            </a:r>
            <a:endParaRPr lang="en-US" altLang="zh-CN" sz="2000" dirty="0"/>
          </a:p>
          <a:p>
            <a:pPr lvl="1">
              <a:spcBef>
                <a:spcPts val="300"/>
              </a:spcBef>
            </a:pPr>
            <a:r>
              <a:rPr lang="en-US" altLang="zh-CN" sz="2000" dirty="0"/>
              <a:t>Under evolution, such</a:t>
            </a:r>
            <a:r>
              <a:rPr lang="zh-CN" altLang="en-US" sz="2000" dirty="0"/>
              <a:t> </a:t>
            </a:r>
            <a:r>
              <a:rPr lang="en-US" altLang="zh-CN" sz="2000" dirty="0"/>
              <a:t>designs have a better chance of survival</a:t>
            </a:r>
            <a:endParaRPr lang="en-US" altLang="zh-CN" sz="2000" dirty="0"/>
          </a:p>
          <a:p>
            <a:pPr>
              <a:spcBef>
                <a:spcPts val="300"/>
              </a:spcBef>
            </a:pPr>
            <a:endParaRPr lang="zh-CN" altLang="en-US" sz="2400" dirty="0"/>
          </a:p>
          <a:p>
            <a:pPr>
              <a:spcBef>
                <a:spcPts val="300"/>
              </a:spcBef>
            </a:pPr>
            <a:r>
              <a:rPr lang="en-US" altLang="zh-CN" sz="2400" dirty="0"/>
              <a:t>Constrains interactions</a:t>
            </a:r>
            <a:endParaRPr lang="en-US" altLang="zh-CN" sz="2400" dirty="0"/>
          </a:p>
          <a:p>
            <a:pPr lvl="1">
              <a:spcBef>
                <a:spcPts val="300"/>
              </a:spcBef>
            </a:pPr>
            <a:r>
              <a:rPr lang="en-US" altLang="zh-CN" sz="2000" dirty="0"/>
              <a:t>Permit interaction</a:t>
            </a:r>
            <a:r>
              <a:rPr lang="zh-CN" altLang="en-US" sz="2000" dirty="0"/>
              <a:t> </a:t>
            </a:r>
            <a:r>
              <a:rPr lang="en-US" altLang="zh-CN" sz="2000" dirty="0"/>
              <a:t>only among the components of a subsystem</a:t>
            </a:r>
            <a:endParaRPr lang="zh-CN" altLang="en-US" sz="2400" dirty="0"/>
          </a:p>
          <a:p>
            <a:pPr lvl="1">
              <a:spcBef>
                <a:spcPts val="300"/>
              </a:spcBef>
            </a:pPr>
            <a:r>
              <a:rPr lang="en-US" altLang="zh-CN" sz="2000" dirty="0"/>
              <a:t>Reduces </a:t>
            </a:r>
            <a:r>
              <a:rPr lang="en-US" altLang="zh-CN" sz="2000" u="sng" dirty="0"/>
              <a:t>the number of potential interactions</a:t>
            </a:r>
            <a:r>
              <a:rPr lang="en-US" altLang="zh-CN" sz="2000" dirty="0"/>
              <a:t> among modules from </a:t>
            </a:r>
            <a:r>
              <a:rPr lang="en-US" altLang="zh-CN" sz="2000" dirty="0">
                <a:solidFill>
                  <a:srgbClr val="0096FF"/>
                </a:solidFill>
              </a:rPr>
              <a:t>square-law</a:t>
            </a:r>
            <a:r>
              <a:rPr lang="en-US" altLang="zh-CN" sz="2000" dirty="0"/>
              <a:t> to </a:t>
            </a:r>
            <a:r>
              <a:rPr lang="en-US" altLang="zh-CN" sz="2000" dirty="0">
                <a:solidFill>
                  <a:srgbClr val="0096FF"/>
                </a:solidFill>
              </a:rPr>
              <a:t>linear</a:t>
            </a:r>
            <a:endParaRPr lang="en-US" altLang="zh-CN" sz="2000" dirty="0">
              <a:solidFill>
                <a:srgbClr val="0096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Computer systems are </a:t>
            </a:r>
            <a:r>
              <a:rPr lang="en-US" sz="2800" u="sng" dirty="0"/>
              <a:t>different</a:t>
            </a:r>
            <a:endParaRPr lang="en-US" sz="2800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Systems are Different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Computer systems are the same as all other systems</a:t>
            </a:r>
            <a:endParaRPr lang="en-US" sz="2000" dirty="0"/>
          </a:p>
          <a:p>
            <a:pPr lvl="1"/>
            <a:r>
              <a:rPr lang="en-US" dirty="0"/>
              <a:t>Certain common problems show up in all complex systems</a:t>
            </a:r>
            <a:endParaRPr lang="en-US" dirty="0"/>
          </a:p>
          <a:p>
            <a:pPr lvl="1"/>
            <a:r>
              <a:rPr lang="en-US" dirty="0"/>
              <a:t>The techniques that have been devised for coping with complexity are universal</a:t>
            </a:r>
            <a:endParaRPr lang="en-US" dirty="0"/>
          </a:p>
          <a:p>
            <a:r>
              <a:rPr lang="en-US" altLang="zh-CN" sz="2000" dirty="0"/>
              <a:t>Yet,</a:t>
            </a:r>
            <a:r>
              <a:rPr lang="zh-CN" altLang="en-US" sz="2000" dirty="0"/>
              <a:t> </a:t>
            </a:r>
            <a:r>
              <a:rPr lang="en-US" altLang="zh-CN" sz="2000" dirty="0"/>
              <a:t>c</a:t>
            </a:r>
            <a:r>
              <a:rPr lang="en-US" sz="2000" dirty="0"/>
              <a:t>omputer systems are </a:t>
            </a:r>
            <a:r>
              <a:rPr lang="en-US" sz="2000" dirty="0">
                <a:solidFill>
                  <a:srgbClr val="0096FF"/>
                </a:solidFill>
              </a:rPr>
              <a:t>different</a:t>
            </a:r>
            <a:r>
              <a:rPr lang="zh-CN" altLang="en-US" sz="2000" dirty="0"/>
              <a:t> </a:t>
            </a:r>
            <a:r>
              <a:rPr lang="en-US" altLang="zh-CN" sz="2000" dirty="0"/>
              <a:t>(sadly)</a:t>
            </a:r>
            <a:endParaRPr lang="en-US" sz="2000" dirty="0"/>
          </a:p>
          <a:p>
            <a:pPr lvl="1"/>
            <a:r>
              <a:rPr lang="en-US" dirty="0"/>
              <a:t>The complexity is not limited by physical laws</a:t>
            </a:r>
            <a:endParaRPr lang="en-US" dirty="0"/>
          </a:p>
          <a:p>
            <a:pPr lvl="1"/>
            <a:r>
              <a:rPr lang="en-US" dirty="0"/>
              <a:t>The rate of change of technology is unprecedented</a:t>
            </a:r>
            <a:endParaRPr lang="en-US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Unbounded 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Two properties of computer systems 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1. Mostly digital 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2. Controlled by software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Both relax the limits on complexity arising from physical laws in other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Computer System: Coping with Complexity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/>
              <a:t>M.A.L.H are NOT enough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Hard to choose </a:t>
            </a:r>
            <a:r>
              <a:rPr kumimoji="1" lang="en-US" altLang="zh-CN" sz="2000" dirty="0">
                <a:solidFill>
                  <a:srgbClr val="0096FF"/>
                </a:solidFill>
              </a:rPr>
              <a:t>the right</a:t>
            </a:r>
            <a:r>
              <a:rPr kumimoji="1" lang="en-US" altLang="zh-CN" sz="2000" dirty="0"/>
              <a:t> modularity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Hard to choose </a:t>
            </a:r>
            <a:r>
              <a:rPr kumimoji="1" lang="en-US" altLang="zh-CN" sz="2000" dirty="0">
                <a:solidFill>
                  <a:srgbClr val="0096FF"/>
                </a:solidFill>
              </a:rPr>
              <a:t>the right</a:t>
            </a:r>
            <a:r>
              <a:rPr kumimoji="1" lang="en-US" altLang="zh-CN" sz="2000" dirty="0"/>
              <a:t> abstraction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Hard to choose </a:t>
            </a:r>
            <a:r>
              <a:rPr kumimoji="1" lang="en-US" altLang="zh-CN" sz="2000" dirty="0">
                <a:solidFill>
                  <a:srgbClr val="0096FF"/>
                </a:solidFill>
              </a:rPr>
              <a:t>the right</a:t>
            </a:r>
            <a:r>
              <a:rPr kumimoji="1" lang="en-US" altLang="zh-CN" sz="2000" dirty="0"/>
              <a:t> layer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Hard to choose </a:t>
            </a:r>
            <a:r>
              <a:rPr kumimoji="1" lang="en-US" altLang="zh-CN" sz="2000" dirty="0">
                <a:solidFill>
                  <a:srgbClr val="0096FF"/>
                </a:solidFill>
              </a:rPr>
              <a:t>the right</a:t>
            </a:r>
            <a:r>
              <a:rPr kumimoji="1" lang="en-US" altLang="zh-CN" sz="2000" dirty="0"/>
              <a:t> hierarchy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" y="-28562"/>
            <a:ext cx="9144000" cy="574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563888" y="265212"/>
            <a:ext cx="5382344" cy="1569660"/>
          </a:xfrm>
          <a:prstGeom prst="rect">
            <a:avLst/>
          </a:prstGeom>
          <a:solidFill>
            <a:srgbClr val="000000">
              <a:alpha val="52157"/>
            </a:srgb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kumimoji="1" lang="en-GB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Therac-25 (radiation therapy machine ) accidents (1985-1987)</a:t>
            </a:r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,</a:t>
            </a:r>
            <a:r>
              <a: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1" lang="en-GB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the injured patients died from lethal dosage of radiation caused by a software bug</a:t>
            </a:r>
            <a:endParaRPr kumimoji="1" lang="en-GB" altLang="zh-CN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Scores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208" y="1201316"/>
            <a:ext cx="8229600" cy="412394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CN" dirty="0"/>
              <a:t>Mid-</a:t>
            </a:r>
            <a:r>
              <a:rPr kumimoji="1" lang="en-US" altLang="zh-TW" dirty="0"/>
              <a:t>Exam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25%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TW" dirty="0"/>
              <a:t>Final-Exam: 35%</a:t>
            </a:r>
            <a:endParaRPr kumimoji="1" lang="en-US" altLang="zh-TW" dirty="0"/>
          </a:p>
          <a:p>
            <a:pPr>
              <a:lnSpc>
                <a:spcPct val="200000"/>
              </a:lnSpc>
            </a:pPr>
            <a:r>
              <a:rPr kumimoji="1" lang="en-US" altLang="zh-TW" dirty="0"/>
              <a:t>Lab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30%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TW" dirty="0"/>
              <a:t>Homework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10%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059832" y="1417340"/>
            <a:ext cx="21602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9832" y="2738353"/>
            <a:ext cx="252028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59832" y="3447207"/>
            <a:ext cx="864096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61714" y="2065412"/>
            <a:ext cx="2878438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Where is CSE in Courses</a:t>
            </a:r>
            <a:endParaRPr lang="en-US" altLang="zh-CN" dirty="0"/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66AFABB4-FE0C-F049-89A6-0CC661519876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  <p:sp>
        <p:nvSpPr>
          <p:cNvPr id="5" name="Rounded Rectangle 3"/>
          <p:cNvSpPr/>
          <p:nvPr/>
        </p:nvSpPr>
        <p:spPr>
          <a:xfrm>
            <a:off x="1123528" y="4790985"/>
            <a:ext cx="6400800" cy="658803"/>
          </a:xfrm>
          <a:prstGeom prst="roundRect">
            <a:avLst>
              <a:gd name="adj" fmla="val 31556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Introduction to Computer Systems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 rot="16200000">
            <a:off x="1153739" y="2030048"/>
            <a:ext cx="2405285" cy="1035854"/>
          </a:xfrm>
          <a:prstGeom prst="roundRect">
            <a:avLst>
              <a:gd name="adj" fmla="val 1882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Operating Systems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 rot="16200000">
            <a:off x="2564638" y="2047909"/>
            <a:ext cx="2405285" cy="1000132"/>
          </a:xfrm>
          <a:prstGeom prst="roundRect">
            <a:avLst>
              <a:gd name="adj" fmla="val 1882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Architecture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 rot="16200000">
            <a:off x="3868383" y="2101486"/>
            <a:ext cx="2405285" cy="892978"/>
          </a:xfrm>
          <a:prstGeom prst="roundRect">
            <a:avLst>
              <a:gd name="adj" fmla="val 1882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Compilers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 rot="16200000">
            <a:off x="5082969" y="2101345"/>
            <a:ext cx="2405285" cy="893259"/>
          </a:xfrm>
          <a:prstGeom prst="roundRect">
            <a:avLst>
              <a:gd name="adj" fmla="val 1882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Networking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0" name="Rounded Rectangle 3"/>
          <p:cNvSpPr/>
          <p:nvPr/>
        </p:nvSpPr>
        <p:spPr>
          <a:xfrm>
            <a:off x="1432048" y="3930952"/>
            <a:ext cx="5791200" cy="658803"/>
          </a:xfrm>
          <a:prstGeom prst="roundRect">
            <a:avLst>
              <a:gd name="adj" fmla="val 31556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Computer Systems Engineering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Info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10445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Instructors</a:t>
            </a:r>
            <a:endParaRPr lang="en-US" altLang="zh-CN" dirty="0"/>
          </a:p>
          <a:p>
            <a:pPr lvl="1"/>
            <a:r>
              <a:rPr lang="en-US" altLang="zh-CN" sz="17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Yubin Xia: </a:t>
            </a:r>
            <a:r>
              <a:rPr lang="en-US" altLang="zh-CN" sz="1700" dirty="0">
                <a:solidFill>
                  <a:srgbClr val="000000">
                    <a:lumMod val="75000"/>
                    <a:lumOff val="25000"/>
                  </a:srgbClr>
                </a:solidFill>
                <a:hlinkClick r:id="rId1"/>
              </a:rPr>
              <a:t>xiayubin@sjtu.edu.cn</a:t>
            </a:r>
            <a:r>
              <a:rPr lang="zh-CN" altLang="en-US" sz="17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7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en-US" altLang="zh-CN" sz="17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/>
            <a:r>
              <a:rPr lang="en-US" altLang="zh-CN" sz="17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Xingda</a:t>
            </a:r>
            <a:r>
              <a:rPr lang="en-US" altLang="zh-CN" sz="17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Wei: </a:t>
            </a:r>
            <a:r>
              <a:rPr lang="en-US" altLang="zh-CN" sz="1700" dirty="0">
                <a:solidFill>
                  <a:srgbClr val="000000">
                    <a:lumMod val="75000"/>
                    <a:lumOff val="25000"/>
                  </a:srgbClr>
                </a:solidFill>
                <a:hlinkClick r:id="rId2"/>
              </a:rPr>
              <a:t>wxdwfc@sjtu.edu.cn</a:t>
            </a:r>
            <a:r>
              <a:rPr lang="zh-CN" altLang="en-US" sz="17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en-US" altLang="zh-CN" sz="1700" dirty="0"/>
          </a:p>
          <a:p>
            <a:r>
              <a:rPr lang="en-US" altLang="zh-CN" dirty="0"/>
              <a:t>TAs</a:t>
            </a:r>
            <a:endParaRPr lang="en-US" altLang="zh-CN" dirty="0"/>
          </a:p>
          <a:p>
            <a:pPr lvl="1"/>
            <a:r>
              <a:rPr lang="en-US" altLang="zh-CN" sz="1700" dirty="0" err="1"/>
              <a:t>Yiwen</a:t>
            </a:r>
            <a:r>
              <a:rPr lang="zh-CN" altLang="en-US" sz="1700" dirty="0"/>
              <a:t> </a:t>
            </a:r>
            <a:r>
              <a:rPr lang="en-US" altLang="zh-CN" sz="1700" dirty="0"/>
              <a:t>Zhang</a:t>
            </a:r>
            <a:endParaRPr lang="en-US" altLang="zh-CN" sz="1700" dirty="0"/>
          </a:p>
          <a:p>
            <a:pPr lvl="1"/>
            <a:r>
              <a:rPr lang="en-US" altLang="zh-CN" sz="1700" dirty="0" err="1"/>
              <a:t>Ke</a:t>
            </a:r>
            <a:r>
              <a:rPr lang="zh-CN" altLang="en-US" sz="1700" dirty="0"/>
              <a:t> </a:t>
            </a:r>
            <a:r>
              <a:rPr lang="en-US" altLang="zh-CN" sz="1700" dirty="0"/>
              <a:t>Cheng</a:t>
            </a:r>
            <a:endParaRPr lang="en-US" altLang="zh-CN" sz="1700" dirty="0"/>
          </a:p>
          <a:p>
            <a:pPr lvl="1"/>
            <a:r>
              <a:rPr lang="en-US" altLang="zh-CN" sz="1700" dirty="0" err="1"/>
              <a:t>Shuchang</a:t>
            </a:r>
            <a:r>
              <a:rPr lang="zh-CN" altLang="en-US" sz="1700" dirty="0"/>
              <a:t> </a:t>
            </a:r>
            <a:r>
              <a:rPr lang="en-US" altLang="zh-CN" sz="1700" dirty="0"/>
              <a:t>Liu</a:t>
            </a:r>
            <a:endParaRPr lang="en-US" altLang="zh-CN" sz="1700" dirty="0"/>
          </a:p>
          <a:p>
            <a:pPr lvl="1"/>
            <a:r>
              <a:rPr lang="en-US" altLang="zh-CN" sz="1700" dirty="0"/>
              <a:t>Qingyuan</a:t>
            </a:r>
            <a:r>
              <a:rPr lang="zh-CN" altLang="en-US" sz="1700" dirty="0"/>
              <a:t> </a:t>
            </a:r>
            <a:r>
              <a:rPr lang="en-US" altLang="zh-CN" sz="1700" dirty="0"/>
              <a:t>Liu</a:t>
            </a:r>
            <a:endParaRPr lang="en-US" altLang="zh-CN" sz="1700" dirty="0"/>
          </a:p>
          <a:p>
            <a:r>
              <a:rPr lang="en-US" altLang="zh-CN" dirty="0"/>
              <a:t>Website</a:t>
            </a:r>
            <a:endParaRPr lang="en-US" altLang="zh-CN" dirty="0"/>
          </a:p>
          <a:p>
            <a:pPr lvl="1"/>
            <a:r>
              <a:rPr lang="en-US" altLang="zh-CN" sz="1700" dirty="0">
                <a:hlinkClick r:id="rId3"/>
              </a:rPr>
              <a:t>https://</a:t>
            </a:r>
            <a:r>
              <a:rPr lang="en-GB" altLang="zh-CN" sz="1700" dirty="0">
                <a:hlinkClick r:id="rId3"/>
              </a:rPr>
              <a:t>oc.sjtu.edu.cn/courses/49245</a:t>
            </a:r>
            <a:r>
              <a:rPr lang="zh-CN" altLang="en-US" sz="1700" dirty="0"/>
              <a:t> </a:t>
            </a:r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iane 5&amp;#39; Rocket Launch Failure | Military.com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324544" y="-258452"/>
            <a:ext cx="10075795" cy="751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95536" y="4369668"/>
            <a:ext cx="3384376" cy="830997"/>
          </a:xfrm>
          <a:prstGeom prst="rect">
            <a:avLst/>
          </a:prstGeom>
          <a:solidFill>
            <a:srgbClr val="000000">
              <a:alpha val="52157"/>
            </a:srgb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kumimoji="1" lang="en-GB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Ariane 5 explosion</a:t>
            </a:r>
            <a:r>
              <a: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due</a:t>
            </a:r>
            <a:r>
              <a: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b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to</a:t>
            </a:r>
            <a:r>
              <a: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a</a:t>
            </a:r>
            <a:r>
              <a: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floating</a:t>
            </a:r>
            <a:r>
              <a: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point</a:t>
            </a:r>
            <a:r>
              <a: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bug</a:t>
            </a:r>
            <a:endParaRPr kumimoji="1" lang="en-GB" altLang="zh-CN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52aa3306-249d-4a9d-9528-3f2c492c9e93"/>
  <p:tag name="COMMONDATA" val="eyJoZGlkIjoiMmI2Y2RmNTUyOTczOGJhOTliNTg4NWMyMmQ4YTkzNjMifQ=="/>
</p:tagLst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1"/>
          </a:solidFill>
          <a:tailEnd type="arrow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0</TotalTime>
  <Words>14129</Words>
  <Application>WPS 演示</Application>
  <PresentationFormat>全屏显示(16:10)</PresentationFormat>
  <Paragraphs>809</Paragraphs>
  <Slides>83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102" baseType="lpstr">
      <vt:lpstr>Arial</vt:lpstr>
      <vt:lpstr>宋体</vt:lpstr>
      <vt:lpstr>Wingdings</vt:lpstr>
      <vt:lpstr>等线</vt:lpstr>
      <vt:lpstr>微软雅黑 Light</vt:lpstr>
      <vt:lpstr>PingFang SC</vt:lpstr>
      <vt:lpstr>微软雅黑</vt:lpstr>
      <vt:lpstr>Calibri</vt:lpstr>
      <vt:lpstr>Microsoft YaHei UI Light</vt:lpstr>
      <vt:lpstr>Arial Unicode MS</vt:lpstr>
      <vt:lpstr>Cambria Math</vt:lpstr>
      <vt:lpstr>Myriad Pro Light SemiCond</vt:lpstr>
      <vt:lpstr>Segoe Print</vt:lpstr>
      <vt:lpstr>楷体</vt:lpstr>
      <vt:lpstr>Times New Roman</vt:lpstr>
      <vt:lpstr>Comic Sans MS</vt:lpstr>
      <vt:lpstr>Adobe 楷体 Std R</vt:lpstr>
      <vt:lpstr>Adobe 楷体 Std R</vt:lpstr>
      <vt:lpstr>1_Office 主题​​</vt:lpstr>
      <vt:lpstr>Introduction to CSE: Coping with Complexity</vt:lpstr>
      <vt:lpstr>Digital-world VS. Real-world</vt:lpstr>
      <vt:lpstr>PowerPoint 演示文稿</vt:lpstr>
      <vt:lpstr>Metaverse, Human Computer Interface…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System &amp; Complexity</vt:lpstr>
      <vt:lpstr>What is a System?</vt:lpstr>
      <vt:lpstr>The Problem: Complexity of the Systems</vt:lpstr>
      <vt:lpstr>Example of Complex Systems: Linux Kernel</vt:lpstr>
      <vt:lpstr>LOC (Lines Of Code)</vt:lpstr>
      <vt:lpstr>An Example: The Gas System</vt:lpstr>
      <vt:lpstr>Compare with the Computer Systems</vt:lpstr>
      <vt:lpstr>14 Properties</vt:lpstr>
      <vt:lpstr>14 Properties of Computer Systems</vt:lpstr>
      <vt:lpstr>Property-1: Correctness</vt:lpstr>
      <vt:lpstr>A Piece of Code, Seems Normal</vt:lpstr>
      <vt:lpstr>Undefined Behavior</vt:lpstr>
      <vt:lpstr>Is This Compilers’ Bug?</vt:lpstr>
      <vt:lpstr>Property-2: Latency</vt:lpstr>
      <vt:lpstr>Property-3: Throughput / Capacity</vt:lpstr>
      <vt:lpstr>Property-4: Scalability(可拓展性)</vt:lpstr>
      <vt:lpstr>Property-5: Performance Isolation(隔离性)</vt:lpstr>
      <vt:lpstr>Property-6: Utilization(利用率)</vt:lpstr>
      <vt:lpstr>Property-7: Energy Efficiency</vt:lpstr>
      <vt:lpstr>Property-8: Compatibility(兼容性)</vt:lpstr>
      <vt:lpstr>Property-9: Usability</vt:lpstr>
      <vt:lpstr>Property-10: Consistency(一致性)</vt:lpstr>
      <vt:lpstr>Property-11: Fault Tolerance</vt:lpstr>
      <vt:lpstr>Property-11: Fault Tolerance</vt:lpstr>
      <vt:lpstr>Property-11: Fault Tolerance</vt:lpstr>
      <vt:lpstr>Property-11:  Fault Tolerance</vt:lpstr>
      <vt:lpstr>Property-12: Security</vt:lpstr>
      <vt:lpstr>Property-12: Security</vt:lpstr>
      <vt:lpstr>Property-13: Privacy</vt:lpstr>
      <vt:lpstr>Property-14: Trust</vt:lpstr>
      <vt:lpstr>Conflict between these Properties</vt:lpstr>
      <vt:lpstr>System Complexity</vt:lpstr>
      <vt:lpstr>Problem Types</vt:lpstr>
      <vt:lpstr>1. Emergent Properties</vt:lpstr>
      <vt:lpstr>1. Emergent Properties</vt:lpstr>
      <vt:lpstr>Emergent Property Example: Ethernet</vt:lpstr>
      <vt:lpstr>Does Collision Detection Work?</vt:lpstr>
      <vt:lpstr>3 Mbit/s -&gt; 10 Mbit/s, What will Happen?</vt:lpstr>
      <vt:lpstr>2. Propagation of Effects [Cole'69]</vt:lpstr>
      <vt:lpstr>Example: No Small Changes</vt:lpstr>
      <vt:lpstr>3. Incommensurate Scaling</vt:lpstr>
      <vt:lpstr>3. Incommensurate Scaling</vt:lpstr>
      <vt:lpstr>3. Incommensurate Scaling</vt:lpstr>
      <vt:lpstr>3. Incommensurate Scaling</vt:lpstr>
      <vt:lpstr>3. Incommensurate Scaling</vt:lpstr>
      <vt:lpstr>Example: Scaling Figures in PPT</vt:lpstr>
      <vt:lpstr>Example: Scaling the Internet </vt:lpstr>
      <vt:lpstr>4. Trade-offs</vt:lpstr>
      <vt:lpstr>4. Trade-offs</vt:lpstr>
      <vt:lpstr>4. Trade-offs</vt:lpstr>
      <vt:lpstr>Coping with complexity</vt:lpstr>
      <vt:lpstr>How to Handle Complexity?</vt:lpstr>
      <vt:lpstr>How to Handle? </vt:lpstr>
      <vt:lpstr>Limit the Levels of Complexity</vt:lpstr>
      <vt:lpstr>M.A.L.H</vt:lpstr>
      <vt:lpstr>Modularity</vt:lpstr>
      <vt:lpstr>Modularity</vt:lpstr>
      <vt:lpstr>Abstraction</vt:lpstr>
      <vt:lpstr>Abstraction</vt:lpstr>
      <vt:lpstr>Abstraction</vt:lpstr>
      <vt:lpstr>Abstraction</vt:lpstr>
      <vt:lpstr>Layering(分层)</vt:lpstr>
      <vt:lpstr>Layering</vt:lpstr>
      <vt:lpstr>Hierarchy(分级)</vt:lpstr>
      <vt:lpstr>Hierarchy</vt:lpstr>
      <vt:lpstr>Computer systems are different</vt:lpstr>
      <vt:lpstr>Computer Systems are Different</vt:lpstr>
      <vt:lpstr>Unbounded Composition</vt:lpstr>
      <vt:lpstr>Computer System: Coping with Complexity</vt:lpstr>
      <vt:lpstr>Course Info</vt:lpstr>
      <vt:lpstr>Scores</vt:lpstr>
      <vt:lpstr>Where is CSE in Courses</vt:lpstr>
      <vt:lpstr>Course Info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李昱翰</cp:lastModifiedBy>
  <cp:revision>1580</cp:revision>
  <cp:lastPrinted>2020-03-02T13:38:00Z</cp:lastPrinted>
  <dcterms:created xsi:type="dcterms:W3CDTF">2017-11-24T09:35:00Z</dcterms:created>
  <dcterms:modified xsi:type="dcterms:W3CDTF">2022-11-06T12:54:45Z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849782C713CB44C181AE6E8BAD1CE753</vt:lpwstr>
  </property>
  <property fmtid="{D5CDD505-2E9C-101B-9397-08002B2CF9AE}" pid="3" name="KSOProductBuildVer">
    <vt:lpwstr>2052-11.1.0.12598</vt:lpwstr>
  </property>
</Properties>
</file>